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9"/>
  </p:notesMasterIdLst>
  <p:sldIdLst>
    <p:sldId id="256" r:id="rId2"/>
    <p:sldId id="302" r:id="rId3"/>
    <p:sldId id="625" r:id="rId4"/>
    <p:sldId id="626" r:id="rId5"/>
    <p:sldId id="627" r:id="rId6"/>
    <p:sldId id="628" r:id="rId7"/>
    <p:sldId id="629" r:id="rId8"/>
    <p:sldId id="630" r:id="rId9"/>
    <p:sldId id="347" r:id="rId10"/>
    <p:sldId id="355" r:id="rId11"/>
    <p:sldId id="348" r:id="rId12"/>
    <p:sldId id="631" r:id="rId13"/>
    <p:sldId id="350" r:id="rId14"/>
    <p:sldId id="351" r:id="rId15"/>
    <p:sldId id="349" r:id="rId16"/>
    <p:sldId id="632" r:id="rId17"/>
    <p:sldId id="354" r:id="rId18"/>
    <p:sldId id="635" r:id="rId19"/>
    <p:sldId id="636" r:id="rId20"/>
    <p:sldId id="352" r:id="rId21"/>
    <p:sldId id="353" r:id="rId22"/>
    <p:sldId id="637" r:id="rId23"/>
    <p:sldId id="634" r:id="rId24"/>
    <p:sldId id="638" r:id="rId25"/>
    <p:sldId id="616" r:id="rId26"/>
    <p:sldId id="639" r:id="rId27"/>
    <p:sldId id="640" r:id="rId28"/>
    <p:sldId id="641" r:id="rId29"/>
    <p:sldId id="642" r:id="rId30"/>
    <p:sldId id="643" r:id="rId31"/>
    <p:sldId id="644" r:id="rId32"/>
    <p:sldId id="648" r:id="rId33"/>
    <p:sldId id="645" r:id="rId34"/>
    <p:sldId id="646" r:id="rId35"/>
    <p:sldId id="647" r:id="rId36"/>
    <p:sldId id="617" r:id="rId37"/>
    <p:sldId id="618" r:id="rId38"/>
    <p:sldId id="619" r:id="rId39"/>
    <p:sldId id="620" r:id="rId40"/>
    <p:sldId id="621" r:id="rId41"/>
    <p:sldId id="622" r:id="rId42"/>
    <p:sldId id="623" r:id="rId43"/>
    <p:sldId id="624" r:id="rId44"/>
    <p:sldId id="357" r:id="rId45"/>
    <p:sldId id="378" r:id="rId46"/>
    <p:sldId id="377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374" r:id="rId61"/>
    <p:sldId id="375" r:id="rId62"/>
    <p:sldId id="376" r:id="rId63"/>
    <p:sldId id="371" r:id="rId64"/>
    <p:sldId id="372" r:id="rId65"/>
    <p:sldId id="373" r:id="rId66"/>
    <p:sldId id="649" r:id="rId67"/>
    <p:sldId id="615" r:id="rId68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5" autoAdjust="0"/>
    <p:restoredTop sz="93844" autoAdjust="0"/>
  </p:normalViewPr>
  <p:slideViewPr>
    <p:cSldViewPr>
      <p:cViewPr varScale="1">
        <p:scale>
          <a:sx n="107" d="100"/>
          <a:sy n="107" d="100"/>
        </p:scale>
        <p:origin x="191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6442"/>
    </p:cViewPr>
  </p:sorterViewPr>
  <p:notesViewPr>
    <p:cSldViewPr>
      <p:cViewPr varScale="1">
        <p:scale>
          <a:sx n="65" d="100"/>
          <a:sy n="65" d="100"/>
        </p:scale>
        <p:origin x="-1670" y="-72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61373C78-842A-4A0C-99EB-669C0E453087}" type="datetimeFigureOut">
              <a:rPr lang="ko-KR" altLang="en-US" smtClean="0"/>
              <a:pPr/>
              <a:t>2020-10-10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6E6C4BA-6390-4FB0-8DF4-2334C2A239F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14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714348" y="1428736"/>
            <a:ext cx="7772400" cy="1470025"/>
          </a:xfrm>
        </p:spPr>
        <p:txBody>
          <a:bodyPr/>
          <a:lstStyle/>
          <a:p>
            <a:r>
              <a:rPr lang="ko-KR" altLang="en-US" dirty="0" err="1"/>
              <a:t>빅데이터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57290" y="371475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F9E9-9030-48CB-B7A9-F5290C775429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928670"/>
            <a:ext cx="9144000" cy="1428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85D0E-F8F6-483D-8BE5-A86C44AF0BF1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-29412" y="0"/>
            <a:ext cx="1212736" cy="26064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79057-79FB-43BD-8C6F-ACCA15372E05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-29412" y="0"/>
            <a:ext cx="1212736" cy="26064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72547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2844" y="1142984"/>
            <a:ext cx="8786874" cy="535785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buSzPct val="85000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76240" y="6572272"/>
            <a:ext cx="2133600" cy="285728"/>
          </a:xfrm>
        </p:spPr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72240" y="6572272"/>
            <a:ext cx="2133600" cy="285728"/>
          </a:xfrm>
        </p:spPr>
        <p:txBody>
          <a:bodyPr/>
          <a:lstStyle/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86688" y="0"/>
            <a:ext cx="135731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F22E4-49B0-47DC-A72B-C10471475C49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928670"/>
            <a:ext cx="9144000" cy="1428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84AC-2749-4FFB-9A56-DA7A37DD7648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-29412" y="0"/>
            <a:ext cx="1212736" cy="26064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DEE6A-809B-4710-953D-4C14A7ADEB14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-29412" y="0"/>
            <a:ext cx="1212736" cy="26064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A5A2-8B99-4478-A25D-D7ED053A73A8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76240" y="6492875"/>
            <a:ext cx="2133600" cy="365125"/>
          </a:xfrm>
        </p:spPr>
        <p:txBody>
          <a:bodyPr/>
          <a:lstStyle/>
          <a:p>
            <a:fld id="{C7DA5F01-E880-4938-9F38-97C5DEE7C47D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72240" y="6492875"/>
            <a:ext cx="2133600" cy="365125"/>
          </a:xfrm>
        </p:spPr>
        <p:txBody>
          <a:bodyPr/>
          <a:lstStyle/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7444-B2E5-472C-813B-A22175D0CF0B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-29412" y="0"/>
            <a:ext cx="1212736" cy="26064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12D3-110F-4C97-932E-51D9244C3F6B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-29412" y="0"/>
            <a:ext cx="1212736" cy="26064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229600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14282" y="1214422"/>
            <a:ext cx="8786874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7624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4B343-CFC6-4C0A-B027-111FD3310FE0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7224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04E26-A742-4F9C-9A1D-2BEC51F056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18"/>
          <p:cNvCxnSpPr>
            <a:cxnSpLocks noChangeShapeType="1"/>
          </p:cNvCxnSpPr>
          <p:nvPr userDrawn="1"/>
        </p:nvCxnSpPr>
        <p:spPr bwMode="auto">
          <a:xfrm>
            <a:off x="0" y="1006932"/>
            <a:ext cx="9144000" cy="1587"/>
          </a:xfrm>
          <a:prstGeom prst="line">
            <a:avLst/>
          </a:prstGeom>
          <a:noFill/>
          <a:ln w="38100" cmpd="thickThin" algn="ctr">
            <a:solidFill>
              <a:srgbClr val="993300"/>
            </a:solidFill>
            <a:round/>
            <a:headEnd/>
            <a:tailEnd/>
          </a:ln>
        </p:spPr>
      </p:cxn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786688" y="0"/>
            <a:ext cx="135731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rgbClr val="C00000"/>
        </a:buClr>
        <a:buSzPct val="85000"/>
        <a:buFont typeface="Symbol" pitchFamily="18" charset="2"/>
        <a:buChar char="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SzPct val="85000"/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C00000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py.org/" TargetMode="External"/><Relationship Id="rId2" Type="http://schemas.openxmlformats.org/officeDocument/2006/relationships/hyperlink" Target="https://numpy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836712"/>
            <a:ext cx="7992888" cy="2088232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dirty="0"/>
              <a:t>기계학습 및 딥러닝 처리를 위한 </a:t>
            </a:r>
            <a:r>
              <a:rPr lang="en-US" altLang="ko-KR" dirty="0" err="1"/>
              <a:t>Plotly</a:t>
            </a:r>
            <a:r>
              <a:rPr lang="ko-KR" altLang="en-US" dirty="0"/>
              <a:t> 및 </a:t>
            </a:r>
            <a:r>
              <a:rPr lang="en-US" altLang="ko-KR" dirty="0"/>
              <a:t>Matplotlib</a:t>
            </a:r>
            <a:r>
              <a:rPr lang="ko-KR" altLang="en-US" dirty="0"/>
              <a:t> 소개</a:t>
            </a:r>
            <a:endParaRPr lang="ko-KR" altLang="en-US" sz="4000" dirty="0"/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1331640" y="4365104"/>
            <a:ext cx="6400800" cy="17526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35"/>
    </mc:Choice>
    <mc:Fallback xmlns="">
      <p:transition spd="slow" advTm="1073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kern="0" dirty="0" err="1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Plotly</a:t>
            </a:r>
            <a:r>
              <a:rPr lang="en-US" altLang="ko-KR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 </a:t>
            </a:r>
            <a:r>
              <a:rPr lang="ko-KR" altLang="en-US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그래프</a:t>
            </a:r>
            <a:r>
              <a:rPr lang="en-US" altLang="ko-KR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 </a:t>
            </a:r>
            <a:r>
              <a:rPr lang="ko-KR" altLang="en-US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그리기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1C5FAD-71C2-4C18-9FC2-0092EE073CAC}"/>
              </a:ext>
            </a:extLst>
          </p:cNvPr>
          <p:cNvSpPr/>
          <p:nvPr/>
        </p:nvSpPr>
        <p:spPr>
          <a:xfrm>
            <a:off x="214298" y="1052736"/>
            <a:ext cx="8715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fig</a:t>
            </a:r>
            <a:r>
              <a:rPr lang="ko-KR" altLang="en-US" dirty="0"/>
              <a:t> = </a:t>
            </a:r>
            <a:r>
              <a:rPr lang="ko-KR" altLang="en-US" dirty="0" err="1"/>
              <a:t>dict</a:t>
            </a:r>
            <a:r>
              <a:rPr lang="ko-KR" altLang="en-US" dirty="0"/>
              <a:t>({</a:t>
            </a:r>
          </a:p>
          <a:p>
            <a:r>
              <a:rPr lang="ko-KR" altLang="en-US" dirty="0"/>
              <a:t>    "</a:t>
            </a:r>
            <a:r>
              <a:rPr lang="ko-KR" altLang="en-US" dirty="0" err="1"/>
              <a:t>data</a:t>
            </a:r>
            <a:r>
              <a:rPr lang="ko-KR" altLang="en-US" dirty="0"/>
              <a:t>": [{"</a:t>
            </a:r>
            <a:r>
              <a:rPr lang="ko-KR" altLang="en-US" dirty="0" err="1"/>
              <a:t>type</a:t>
            </a:r>
            <a:r>
              <a:rPr lang="ko-KR" altLang="en-US" dirty="0"/>
              <a:t>": "</a:t>
            </a:r>
            <a:r>
              <a:rPr lang="ko-KR" altLang="en-US" dirty="0" err="1"/>
              <a:t>bar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  "</a:t>
            </a:r>
            <a:r>
              <a:rPr lang="ko-KR" altLang="en-US" dirty="0" err="1"/>
              <a:t>x</a:t>
            </a:r>
            <a:r>
              <a:rPr lang="ko-KR" altLang="en-US" dirty="0"/>
              <a:t>": [1, 2, 3],</a:t>
            </a:r>
          </a:p>
          <a:p>
            <a:r>
              <a:rPr lang="ko-KR" altLang="en-US" dirty="0"/>
              <a:t>              "</a:t>
            </a:r>
            <a:r>
              <a:rPr lang="ko-KR" altLang="en-US" dirty="0" err="1"/>
              <a:t>y</a:t>
            </a:r>
            <a:r>
              <a:rPr lang="ko-KR" altLang="en-US" dirty="0"/>
              <a:t>": [1, 3, 2]}],</a:t>
            </a:r>
          </a:p>
          <a:p>
            <a:r>
              <a:rPr lang="ko-KR" altLang="en-US" dirty="0"/>
              <a:t>    "</a:t>
            </a:r>
            <a:r>
              <a:rPr lang="ko-KR" altLang="en-US" dirty="0" err="1"/>
              <a:t>layout</a:t>
            </a:r>
            <a:r>
              <a:rPr lang="ko-KR" altLang="en-US" dirty="0"/>
              <a:t>": {"</a:t>
            </a:r>
            <a:r>
              <a:rPr lang="ko-KR" altLang="en-US" dirty="0" err="1"/>
              <a:t>title</a:t>
            </a:r>
            <a:r>
              <a:rPr lang="ko-KR" altLang="en-US" dirty="0"/>
              <a:t>": {"</a:t>
            </a:r>
            <a:r>
              <a:rPr lang="ko-KR" altLang="en-US" dirty="0" err="1"/>
              <a:t>text</a:t>
            </a:r>
            <a:r>
              <a:rPr lang="ko-KR" altLang="en-US" dirty="0"/>
              <a:t>": "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Figure</a:t>
            </a:r>
            <a:r>
              <a:rPr lang="ko-KR" altLang="en-US" dirty="0"/>
              <a:t> </a:t>
            </a:r>
            <a:r>
              <a:rPr lang="ko-KR" altLang="en-US" dirty="0" err="1"/>
              <a:t>Specified</a:t>
            </a:r>
            <a:r>
              <a:rPr lang="ko-KR" altLang="en-US" dirty="0"/>
              <a:t> </a:t>
            </a:r>
            <a:r>
              <a:rPr lang="ko-KR" altLang="en-US" dirty="0" err="1"/>
              <a:t>By</a:t>
            </a:r>
            <a:r>
              <a:rPr lang="ko-KR" altLang="en-US" dirty="0"/>
              <a:t> </a:t>
            </a:r>
            <a:r>
              <a:rPr lang="ko-KR" altLang="en-US" dirty="0" err="1"/>
              <a:t>Python</a:t>
            </a:r>
            <a:r>
              <a:rPr lang="ko-KR" altLang="en-US" dirty="0"/>
              <a:t> </a:t>
            </a:r>
            <a:r>
              <a:rPr lang="ko-KR" altLang="en-US" dirty="0" err="1"/>
              <a:t>Dictionary</a:t>
            </a:r>
            <a:r>
              <a:rPr lang="ko-KR" altLang="en-US" dirty="0"/>
              <a:t>"}}</a:t>
            </a:r>
          </a:p>
          <a:p>
            <a:r>
              <a:rPr lang="ko-KR" altLang="en-US" dirty="0"/>
              <a:t>})</a:t>
            </a:r>
          </a:p>
          <a:p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plotly.io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pio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pio.show</a:t>
            </a:r>
            <a:r>
              <a:rPr lang="ko-KR" altLang="en-US" dirty="0"/>
              <a:t>(</a:t>
            </a:r>
            <a:r>
              <a:rPr lang="ko-KR" altLang="en-US" dirty="0" err="1"/>
              <a:t>fig</a:t>
            </a:r>
            <a:r>
              <a:rPr lang="ko-KR" altLang="en-US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B86CE4-706D-47C9-9C13-F0EE34FE9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152" y="2924944"/>
            <a:ext cx="5543550" cy="379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4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kern="0" dirty="0" err="1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Plotly</a:t>
            </a:r>
            <a:r>
              <a:rPr lang="en-US" altLang="ko-KR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 </a:t>
            </a:r>
            <a:r>
              <a:rPr lang="ko-KR" altLang="en-US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그래프</a:t>
            </a:r>
            <a:r>
              <a:rPr lang="en-US" altLang="ko-KR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 </a:t>
            </a:r>
            <a:r>
              <a:rPr lang="ko-KR" altLang="en-US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그리기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AF34BA-A797-4C45-A503-C4809F36FF44}"/>
              </a:ext>
            </a:extLst>
          </p:cNvPr>
          <p:cNvSpPr/>
          <p:nvPr/>
        </p:nvSpPr>
        <p:spPr>
          <a:xfrm>
            <a:off x="251520" y="1124275"/>
            <a:ext cx="7848872" cy="1293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defRPr/>
            </a:pPr>
            <a:r>
              <a:rPr lang="pt-BR" altLang="ko-KR" dirty="0"/>
              <a:t>import pandas as pd</a:t>
            </a:r>
          </a:p>
          <a:p>
            <a:pPr lvl="0" fontAlgn="base">
              <a:lnSpc>
                <a:spcPct val="150000"/>
              </a:lnSpc>
              <a:defRPr/>
            </a:pPr>
            <a:r>
              <a:rPr lang="pt-BR" altLang="ko-KR" dirty="0"/>
              <a:t>Iris_data = pd.read_csv("iris.csv")</a:t>
            </a:r>
          </a:p>
          <a:p>
            <a:pPr lvl="0" fontAlgn="base">
              <a:lnSpc>
                <a:spcPct val="150000"/>
              </a:lnSpc>
              <a:defRPr/>
            </a:pPr>
            <a:r>
              <a:rPr lang="pt-BR" altLang="ko-KR" dirty="0"/>
              <a:t>Iris_data</a:t>
            </a:r>
            <a:endParaRPr lang="en-US" altLang="ko-KR" kern="0" dirty="0">
              <a:solidFill>
                <a:srgbClr val="000000"/>
              </a:solidFill>
              <a:latin typeface="신명 신명조"/>
              <a:ea typeface="신명 신명조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D3C8A1-D19B-4284-8357-8FC5BB3FB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564904"/>
            <a:ext cx="44958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5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3A3C9-9E42-4849-954B-7E7B210C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AE9F0-50CF-4BF5-9520-3E7BBFC5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E03067-B562-41A5-9760-EB34197F5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FA1A68-E98B-431F-99D8-386D18E8E206}"/>
              </a:ext>
            </a:extLst>
          </p:cNvPr>
          <p:cNvSpPr/>
          <p:nvPr/>
        </p:nvSpPr>
        <p:spPr>
          <a:xfrm>
            <a:off x="323840" y="1124744"/>
            <a:ext cx="84966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plotly.express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px</a:t>
            </a:r>
            <a:r>
              <a:rPr lang="ko-KR" altLang="en-US" dirty="0"/>
              <a:t> </a:t>
            </a:r>
          </a:p>
          <a:p>
            <a:r>
              <a:rPr lang="ko-KR" altLang="en-US" dirty="0" err="1"/>
              <a:t>fig</a:t>
            </a:r>
            <a:r>
              <a:rPr lang="ko-KR" altLang="en-US" dirty="0"/>
              <a:t> = </a:t>
            </a:r>
            <a:r>
              <a:rPr lang="ko-KR" altLang="en-US" dirty="0" err="1"/>
              <a:t>px.</a:t>
            </a:r>
            <a:r>
              <a:rPr lang="ko-KR" altLang="en-US" dirty="0" err="1">
                <a:solidFill>
                  <a:srgbClr val="FF0000"/>
                </a:solidFill>
              </a:rPr>
              <a:t>scatter</a:t>
            </a:r>
            <a:r>
              <a:rPr lang="ko-KR" altLang="en-US" dirty="0"/>
              <a:t>(</a:t>
            </a:r>
            <a:r>
              <a:rPr lang="ko-KR" altLang="en-US" dirty="0" err="1"/>
              <a:t>Iris_data</a:t>
            </a:r>
            <a:r>
              <a:rPr lang="ko-KR" altLang="en-US" dirty="0"/>
              <a:t>, </a:t>
            </a:r>
            <a:r>
              <a:rPr lang="ko-KR" altLang="en-US" dirty="0" err="1"/>
              <a:t>x</a:t>
            </a:r>
            <a:r>
              <a:rPr lang="ko-KR" altLang="en-US" dirty="0"/>
              <a:t>="</a:t>
            </a:r>
            <a:r>
              <a:rPr lang="ko-KR" altLang="en-US" dirty="0" err="1"/>
              <a:t>sepal.width</a:t>
            </a:r>
            <a:r>
              <a:rPr lang="ko-KR" altLang="en-US" dirty="0"/>
              <a:t>", </a:t>
            </a:r>
            <a:r>
              <a:rPr lang="ko-KR" altLang="en-US" dirty="0" err="1"/>
              <a:t>y</a:t>
            </a:r>
            <a:r>
              <a:rPr lang="ko-KR" altLang="en-US" dirty="0"/>
              <a:t>="</a:t>
            </a:r>
            <a:r>
              <a:rPr lang="ko-KR" altLang="en-US" dirty="0" err="1"/>
              <a:t>sepal.length</a:t>
            </a:r>
            <a:r>
              <a:rPr lang="ko-KR" altLang="en-US" dirty="0"/>
              <a:t>", </a:t>
            </a:r>
            <a:r>
              <a:rPr lang="ko-KR" altLang="en-US" dirty="0" err="1"/>
              <a:t>color</a:t>
            </a:r>
            <a:r>
              <a:rPr lang="ko-KR" altLang="en-US" dirty="0"/>
              <a:t>="</a:t>
            </a:r>
            <a:r>
              <a:rPr lang="ko-KR" altLang="en-US" dirty="0" err="1"/>
              <a:t>variety</a:t>
            </a:r>
            <a:r>
              <a:rPr lang="ko-KR" altLang="en-US" dirty="0"/>
              <a:t>", </a:t>
            </a:r>
            <a:r>
              <a:rPr lang="ko-KR" altLang="en-US" dirty="0" err="1"/>
              <a:t>title</a:t>
            </a:r>
            <a:r>
              <a:rPr lang="ko-KR" altLang="en-US" dirty="0"/>
              <a:t>="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Plotly</a:t>
            </a:r>
            <a:r>
              <a:rPr lang="ko-KR" altLang="en-US" dirty="0"/>
              <a:t> Express </a:t>
            </a:r>
            <a:r>
              <a:rPr lang="ko-KR" altLang="en-US" dirty="0" err="1"/>
              <a:t>Figure</a:t>
            </a:r>
            <a:r>
              <a:rPr lang="ko-KR" altLang="en-US" dirty="0"/>
              <a:t>") </a:t>
            </a:r>
          </a:p>
          <a:p>
            <a:r>
              <a:rPr lang="ko-KR" altLang="en-US" dirty="0" err="1"/>
              <a:t>fig.show</a:t>
            </a:r>
            <a:r>
              <a:rPr lang="ko-KR" altLang="en-US" dirty="0"/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F13B95-7C59-4876-ABA0-DFCB13842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325073"/>
            <a:ext cx="6200775" cy="384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4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kern="0" dirty="0" err="1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Plotly</a:t>
            </a:r>
            <a:r>
              <a:rPr lang="en-US" altLang="ko-KR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 </a:t>
            </a:r>
            <a:r>
              <a:rPr lang="ko-KR" altLang="en-US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그래프</a:t>
            </a:r>
            <a:r>
              <a:rPr lang="en-US" altLang="ko-KR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 </a:t>
            </a:r>
            <a:r>
              <a:rPr lang="ko-KR" altLang="en-US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그리기</a:t>
            </a:r>
            <a:endParaRPr lang="ko-KR" altLang="en-US" sz="3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A06382-CACF-4D52-BD6B-966F8AE08C57}"/>
              </a:ext>
            </a:extLst>
          </p:cNvPr>
          <p:cNvSpPr/>
          <p:nvPr/>
        </p:nvSpPr>
        <p:spPr>
          <a:xfrm>
            <a:off x="450408" y="1196752"/>
            <a:ext cx="85860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plotly.express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px</a:t>
            </a:r>
            <a:r>
              <a:rPr lang="ko-KR" altLang="en-US" dirty="0"/>
              <a:t> </a:t>
            </a:r>
          </a:p>
          <a:p>
            <a:r>
              <a:rPr lang="ko-KR" altLang="en-US" dirty="0" err="1"/>
              <a:t>fig</a:t>
            </a:r>
            <a:r>
              <a:rPr lang="ko-KR" altLang="en-US" dirty="0"/>
              <a:t> = </a:t>
            </a:r>
            <a:r>
              <a:rPr lang="ko-KR" altLang="en-US" dirty="0" err="1"/>
              <a:t>px.scatter</a:t>
            </a:r>
            <a:r>
              <a:rPr lang="ko-KR" altLang="en-US" dirty="0"/>
              <a:t>(</a:t>
            </a:r>
            <a:r>
              <a:rPr lang="ko-KR" altLang="en-US" dirty="0" err="1"/>
              <a:t>Iris_data</a:t>
            </a:r>
            <a:r>
              <a:rPr lang="ko-KR" altLang="en-US" dirty="0"/>
              <a:t>, </a:t>
            </a:r>
            <a:r>
              <a:rPr lang="ko-KR" altLang="en-US" dirty="0" err="1"/>
              <a:t>x</a:t>
            </a:r>
            <a:r>
              <a:rPr lang="ko-KR" altLang="en-US" dirty="0"/>
              <a:t>="</a:t>
            </a:r>
            <a:r>
              <a:rPr lang="ko-KR" altLang="en-US" dirty="0" err="1"/>
              <a:t>sepal.width</a:t>
            </a:r>
            <a:r>
              <a:rPr lang="ko-KR" altLang="en-US" dirty="0"/>
              <a:t>", </a:t>
            </a:r>
            <a:r>
              <a:rPr lang="ko-KR" altLang="en-US" dirty="0" err="1"/>
              <a:t>y</a:t>
            </a:r>
            <a:r>
              <a:rPr lang="ko-KR" altLang="en-US" dirty="0"/>
              <a:t>="</a:t>
            </a:r>
            <a:r>
              <a:rPr lang="ko-KR" altLang="en-US" dirty="0" err="1"/>
              <a:t>sepal.length</a:t>
            </a:r>
            <a:r>
              <a:rPr lang="ko-KR" altLang="en-US" dirty="0"/>
              <a:t>", </a:t>
            </a:r>
            <a:r>
              <a:rPr lang="ko-KR" altLang="en-US" dirty="0" err="1"/>
              <a:t>color</a:t>
            </a:r>
            <a:r>
              <a:rPr lang="ko-KR" altLang="en-US" dirty="0"/>
              <a:t>="</a:t>
            </a:r>
            <a:r>
              <a:rPr lang="ko-KR" altLang="en-US" dirty="0" err="1"/>
              <a:t>variety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          </a:t>
            </a:r>
            <a:r>
              <a:rPr lang="ko-KR" altLang="en-US" dirty="0" err="1"/>
              <a:t>marginal_y</a:t>
            </a:r>
            <a:r>
              <a:rPr lang="ko-KR" altLang="en-US" dirty="0"/>
              <a:t>="</a:t>
            </a:r>
            <a:r>
              <a:rPr lang="ko-KR" altLang="en-US" dirty="0" err="1"/>
              <a:t>rug</a:t>
            </a:r>
            <a:r>
              <a:rPr lang="ko-KR" altLang="en-US" dirty="0"/>
              <a:t>", </a:t>
            </a:r>
            <a:r>
              <a:rPr lang="ko-KR" altLang="en-US" dirty="0" err="1"/>
              <a:t>marginal_x</a:t>
            </a:r>
            <a:r>
              <a:rPr lang="ko-KR" altLang="en-US" dirty="0"/>
              <a:t>="</a:t>
            </a:r>
            <a:r>
              <a:rPr lang="ko-KR" altLang="en-US" dirty="0" err="1"/>
              <a:t>histogram</a:t>
            </a:r>
            <a:r>
              <a:rPr lang="ko-KR" altLang="en-US" dirty="0"/>
              <a:t>")</a:t>
            </a:r>
          </a:p>
          <a:p>
            <a:r>
              <a:rPr lang="ko-KR" altLang="en-US" dirty="0" err="1"/>
              <a:t>fig.show</a:t>
            </a:r>
            <a:r>
              <a:rPr lang="ko-KR" altLang="en-US" dirty="0"/>
              <a:t>()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A7B6BA-CF85-421E-A02F-E07E3D271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204864"/>
            <a:ext cx="6162675" cy="419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1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kern="0" dirty="0" err="1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Plotly</a:t>
            </a:r>
            <a:r>
              <a:rPr lang="en-US" altLang="ko-KR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 </a:t>
            </a:r>
            <a:r>
              <a:rPr lang="ko-KR" altLang="en-US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그래프</a:t>
            </a:r>
            <a:r>
              <a:rPr lang="en-US" altLang="ko-KR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 </a:t>
            </a:r>
            <a:r>
              <a:rPr lang="ko-KR" altLang="en-US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그리기</a:t>
            </a:r>
            <a:endParaRPr lang="ko-KR" altLang="en-US" sz="3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977670-6B8D-4BA1-A72A-14E4AEBF1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592528"/>
            <a:ext cx="6408712" cy="36274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94F962-866A-4839-8A3C-0A4E1DBFA5A5}"/>
              </a:ext>
            </a:extLst>
          </p:cNvPr>
          <p:cNvSpPr/>
          <p:nvPr/>
        </p:nvSpPr>
        <p:spPr>
          <a:xfrm>
            <a:off x="209586" y="1268760"/>
            <a:ext cx="85388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fig</a:t>
            </a:r>
            <a:r>
              <a:rPr lang="ko-KR" altLang="en-US" dirty="0"/>
              <a:t> = </a:t>
            </a:r>
            <a:r>
              <a:rPr lang="ko-KR" altLang="en-US" dirty="0" err="1"/>
              <a:t>px.scatter</a:t>
            </a:r>
            <a:r>
              <a:rPr lang="ko-KR" altLang="en-US" dirty="0"/>
              <a:t>(</a:t>
            </a:r>
            <a:r>
              <a:rPr lang="ko-KR" altLang="en-US" dirty="0" err="1"/>
              <a:t>Iris_data</a:t>
            </a:r>
            <a:r>
              <a:rPr lang="ko-KR" altLang="en-US" dirty="0"/>
              <a:t>, </a:t>
            </a:r>
            <a:r>
              <a:rPr lang="ko-KR" altLang="en-US" dirty="0" err="1"/>
              <a:t>x</a:t>
            </a:r>
            <a:r>
              <a:rPr lang="ko-KR" altLang="en-US" dirty="0"/>
              <a:t>="</a:t>
            </a:r>
            <a:r>
              <a:rPr lang="ko-KR" altLang="en-US" dirty="0" err="1"/>
              <a:t>sepal.width</a:t>
            </a:r>
            <a:r>
              <a:rPr lang="ko-KR" altLang="en-US" dirty="0"/>
              <a:t>", </a:t>
            </a:r>
            <a:r>
              <a:rPr lang="ko-KR" altLang="en-US" dirty="0" err="1"/>
              <a:t>y</a:t>
            </a:r>
            <a:r>
              <a:rPr lang="ko-KR" altLang="en-US" dirty="0"/>
              <a:t>="</a:t>
            </a:r>
            <a:r>
              <a:rPr lang="ko-KR" altLang="en-US" dirty="0" err="1"/>
              <a:t>sepal.length</a:t>
            </a:r>
            <a:r>
              <a:rPr lang="ko-KR" altLang="en-US" dirty="0"/>
              <a:t>", </a:t>
            </a:r>
            <a:r>
              <a:rPr lang="ko-KR" altLang="en-US" dirty="0" err="1"/>
              <a:t>color</a:t>
            </a:r>
            <a:r>
              <a:rPr lang="ko-KR" altLang="en-US" dirty="0"/>
              <a:t>="</a:t>
            </a:r>
            <a:r>
              <a:rPr lang="ko-KR" altLang="en-US" dirty="0" err="1"/>
              <a:t>variety</a:t>
            </a:r>
            <a:r>
              <a:rPr lang="ko-KR" altLang="en-US" dirty="0"/>
              <a:t>", </a:t>
            </a:r>
          </a:p>
          <a:p>
            <a:r>
              <a:rPr lang="ko-KR" altLang="en-US" dirty="0"/>
              <a:t>                     </a:t>
            </a:r>
            <a:r>
              <a:rPr lang="ko-KR" altLang="en-US" dirty="0" err="1"/>
              <a:t>marginal_y</a:t>
            </a:r>
            <a:r>
              <a:rPr lang="ko-KR" altLang="en-US" dirty="0"/>
              <a:t>="</a:t>
            </a:r>
            <a:r>
              <a:rPr lang="ko-KR" altLang="en-US" dirty="0" err="1"/>
              <a:t>violin</a:t>
            </a:r>
            <a:r>
              <a:rPr lang="ko-KR" altLang="en-US" dirty="0"/>
              <a:t>", </a:t>
            </a:r>
            <a:r>
              <a:rPr lang="ko-KR" altLang="en-US" dirty="0" err="1"/>
              <a:t>marginal_x</a:t>
            </a:r>
            <a:r>
              <a:rPr lang="ko-KR" altLang="en-US" dirty="0"/>
              <a:t>="</a:t>
            </a:r>
            <a:r>
              <a:rPr lang="ko-KR" altLang="en-US" dirty="0" err="1"/>
              <a:t>box</a:t>
            </a:r>
            <a:r>
              <a:rPr lang="ko-KR" altLang="en-US" dirty="0"/>
              <a:t>", </a:t>
            </a:r>
            <a:r>
              <a:rPr lang="ko-KR" altLang="en-US" dirty="0" err="1"/>
              <a:t>trendline</a:t>
            </a:r>
            <a:r>
              <a:rPr lang="ko-KR" altLang="en-US" dirty="0"/>
              <a:t>="</a:t>
            </a:r>
            <a:r>
              <a:rPr lang="ko-KR" altLang="en-US" dirty="0" err="1"/>
              <a:t>ols</a:t>
            </a:r>
            <a:r>
              <a:rPr lang="ko-KR" altLang="en-US" dirty="0"/>
              <a:t>") </a:t>
            </a:r>
          </a:p>
          <a:p>
            <a:r>
              <a:rPr lang="ko-KR" altLang="en-US" dirty="0" err="1"/>
              <a:t>fig.show</a:t>
            </a:r>
            <a:r>
              <a:rPr lang="ko-KR" altLang="en-US" dirty="0"/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91589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kern="0" dirty="0" err="1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Plotly</a:t>
            </a:r>
            <a:r>
              <a:rPr lang="en-US" altLang="ko-KR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 </a:t>
            </a:r>
            <a:r>
              <a:rPr lang="ko-KR" altLang="en-US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그래프</a:t>
            </a:r>
            <a:r>
              <a:rPr lang="en-US" altLang="ko-KR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 </a:t>
            </a:r>
            <a:r>
              <a:rPr lang="ko-KR" altLang="en-US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그리기</a:t>
            </a:r>
            <a:endParaRPr lang="ko-KR" altLang="en-US" sz="3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9BBF28-18F6-4D3D-8B71-FA9DCD1D9AF1}"/>
              </a:ext>
            </a:extLst>
          </p:cNvPr>
          <p:cNvSpPr/>
          <p:nvPr/>
        </p:nvSpPr>
        <p:spPr>
          <a:xfrm>
            <a:off x="251520" y="1305341"/>
            <a:ext cx="8229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fig</a:t>
            </a:r>
            <a:r>
              <a:rPr lang="ko-KR" altLang="en-US" dirty="0"/>
              <a:t> = </a:t>
            </a:r>
            <a:r>
              <a:rPr lang="ko-KR" altLang="en-US" dirty="0" err="1"/>
              <a:t>px.scatter</a:t>
            </a:r>
            <a:r>
              <a:rPr lang="ko-KR" altLang="en-US" dirty="0"/>
              <a:t>(</a:t>
            </a:r>
            <a:r>
              <a:rPr lang="ko-KR" altLang="en-US" dirty="0" err="1"/>
              <a:t>Iris_data</a:t>
            </a:r>
            <a:r>
              <a:rPr lang="ko-KR" altLang="en-US" dirty="0"/>
              <a:t>, </a:t>
            </a:r>
            <a:r>
              <a:rPr lang="ko-KR" altLang="en-US" dirty="0" err="1"/>
              <a:t>x</a:t>
            </a:r>
            <a:r>
              <a:rPr lang="ko-KR" altLang="en-US" dirty="0"/>
              <a:t>="</a:t>
            </a:r>
            <a:r>
              <a:rPr lang="ko-KR" altLang="en-US" dirty="0" err="1"/>
              <a:t>sepal.width</a:t>
            </a:r>
            <a:r>
              <a:rPr lang="ko-KR" altLang="en-US" dirty="0"/>
              <a:t>", </a:t>
            </a:r>
            <a:r>
              <a:rPr lang="ko-KR" altLang="en-US" dirty="0" err="1"/>
              <a:t>y</a:t>
            </a:r>
            <a:r>
              <a:rPr lang="ko-KR" altLang="en-US" dirty="0"/>
              <a:t>="</a:t>
            </a:r>
            <a:r>
              <a:rPr lang="ko-KR" altLang="en-US" dirty="0" err="1"/>
              <a:t>sepal.length</a:t>
            </a:r>
            <a:r>
              <a:rPr lang="ko-KR" altLang="en-US" dirty="0"/>
              <a:t>", </a:t>
            </a:r>
            <a:r>
              <a:rPr lang="ko-KR" altLang="en-US" dirty="0" err="1"/>
              <a:t>color</a:t>
            </a:r>
            <a:r>
              <a:rPr lang="ko-KR" altLang="en-US" dirty="0"/>
              <a:t>="</a:t>
            </a:r>
            <a:r>
              <a:rPr lang="ko-KR" altLang="en-US" dirty="0" err="1"/>
              <a:t>variety</a:t>
            </a:r>
            <a:r>
              <a:rPr lang="ko-KR" altLang="en-US" dirty="0"/>
              <a:t>", </a:t>
            </a:r>
            <a:r>
              <a:rPr lang="ko-KR" altLang="en-US" dirty="0" err="1"/>
              <a:t>facet_col</a:t>
            </a:r>
            <a:r>
              <a:rPr lang="ko-KR" altLang="en-US" dirty="0"/>
              <a:t>="</a:t>
            </a:r>
            <a:r>
              <a:rPr lang="ko-KR" altLang="en-US" dirty="0" err="1"/>
              <a:t>variety</a:t>
            </a:r>
            <a:r>
              <a:rPr lang="ko-KR" altLang="en-US" dirty="0"/>
              <a:t>", </a:t>
            </a:r>
            <a:r>
              <a:rPr lang="ko-KR" altLang="en-US" dirty="0" err="1"/>
              <a:t>title</a:t>
            </a:r>
            <a:r>
              <a:rPr lang="ko-KR" altLang="en-US" dirty="0"/>
              <a:t>="</a:t>
            </a:r>
            <a:r>
              <a:rPr lang="ko-KR" altLang="en-US" dirty="0" err="1"/>
              <a:t>Adding</a:t>
            </a:r>
            <a:r>
              <a:rPr lang="ko-KR" altLang="en-US" dirty="0"/>
              <a:t> </a:t>
            </a:r>
            <a:r>
              <a:rPr lang="ko-KR" altLang="en-US" dirty="0" err="1"/>
              <a:t>Traces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Subplots</a:t>
            </a:r>
            <a:r>
              <a:rPr lang="ko-KR" altLang="en-US" dirty="0"/>
              <a:t> </a:t>
            </a:r>
            <a:r>
              <a:rPr lang="ko-KR" altLang="en-US" dirty="0" err="1"/>
              <a:t>Witin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Plotly</a:t>
            </a:r>
            <a:r>
              <a:rPr lang="ko-KR" altLang="en-US" dirty="0"/>
              <a:t> Express </a:t>
            </a:r>
            <a:r>
              <a:rPr lang="ko-KR" altLang="en-US" dirty="0" err="1"/>
              <a:t>Figure</a:t>
            </a:r>
            <a:r>
              <a:rPr lang="ko-KR" altLang="en-US" dirty="0"/>
              <a:t>")</a:t>
            </a:r>
          </a:p>
          <a:p>
            <a:endParaRPr lang="ko-KR" altLang="en-US" dirty="0"/>
          </a:p>
          <a:p>
            <a:r>
              <a:rPr lang="ko-KR" altLang="en-US" dirty="0" err="1"/>
              <a:t>reference_line</a:t>
            </a:r>
            <a:r>
              <a:rPr lang="ko-KR" altLang="en-US" dirty="0"/>
              <a:t> = </a:t>
            </a:r>
            <a:r>
              <a:rPr lang="ko-KR" altLang="en-US" dirty="0" err="1"/>
              <a:t>go.Scatter</a:t>
            </a:r>
            <a:r>
              <a:rPr lang="ko-KR" altLang="en-US" dirty="0"/>
              <a:t>(</a:t>
            </a:r>
            <a:r>
              <a:rPr lang="ko-KR" altLang="en-US" dirty="0" err="1"/>
              <a:t>x</a:t>
            </a:r>
            <a:r>
              <a:rPr lang="ko-KR" altLang="en-US" dirty="0"/>
              <a:t>=[2, 4],</a:t>
            </a:r>
          </a:p>
          <a:p>
            <a:r>
              <a:rPr lang="ko-KR" altLang="en-US" dirty="0"/>
              <a:t>                            </a:t>
            </a:r>
            <a:r>
              <a:rPr lang="ko-KR" altLang="en-US" dirty="0" err="1"/>
              <a:t>y</a:t>
            </a:r>
            <a:r>
              <a:rPr lang="ko-KR" altLang="en-US" dirty="0"/>
              <a:t>=[4, 8],</a:t>
            </a:r>
          </a:p>
          <a:p>
            <a:r>
              <a:rPr lang="ko-KR" altLang="en-US" dirty="0"/>
              <a:t>                            </a:t>
            </a:r>
            <a:r>
              <a:rPr lang="ko-KR" altLang="en-US" dirty="0" err="1"/>
              <a:t>mode</a:t>
            </a:r>
            <a:r>
              <a:rPr lang="ko-KR" altLang="en-US" dirty="0"/>
              <a:t>="</a:t>
            </a:r>
            <a:r>
              <a:rPr lang="ko-KR" altLang="en-US" dirty="0" err="1"/>
              <a:t>lines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                </a:t>
            </a:r>
            <a:r>
              <a:rPr lang="ko-KR" altLang="en-US" dirty="0" err="1"/>
              <a:t>line</a:t>
            </a:r>
            <a:r>
              <a:rPr lang="ko-KR" altLang="en-US" dirty="0"/>
              <a:t>=</a:t>
            </a:r>
            <a:r>
              <a:rPr lang="ko-KR" altLang="en-US" dirty="0" err="1"/>
              <a:t>go.scatter.Line</a:t>
            </a:r>
            <a:r>
              <a:rPr lang="ko-KR" altLang="en-US" dirty="0"/>
              <a:t>(</a:t>
            </a:r>
            <a:r>
              <a:rPr lang="ko-KR" altLang="en-US" dirty="0" err="1"/>
              <a:t>color</a:t>
            </a:r>
            <a:r>
              <a:rPr lang="ko-KR" altLang="en-US" dirty="0"/>
              <a:t>="</a:t>
            </a:r>
            <a:r>
              <a:rPr lang="ko-KR" altLang="en-US" dirty="0" err="1"/>
              <a:t>gray</a:t>
            </a:r>
            <a:r>
              <a:rPr lang="ko-KR" altLang="en-US" dirty="0"/>
              <a:t>"),</a:t>
            </a:r>
          </a:p>
          <a:p>
            <a:r>
              <a:rPr lang="ko-KR" altLang="en-US" dirty="0"/>
              <a:t>                            </a:t>
            </a:r>
            <a:r>
              <a:rPr lang="ko-KR" altLang="en-US" dirty="0" err="1"/>
              <a:t>showlegend</a:t>
            </a:r>
            <a:r>
              <a:rPr lang="ko-KR" altLang="en-US" dirty="0"/>
              <a:t>=</a:t>
            </a:r>
            <a:r>
              <a:rPr lang="ko-KR" altLang="en-US" dirty="0" err="1"/>
              <a:t>False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 err="1"/>
              <a:t>fig.add_trace</a:t>
            </a:r>
            <a:r>
              <a:rPr lang="ko-KR" altLang="en-US" dirty="0"/>
              <a:t>(</a:t>
            </a:r>
            <a:r>
              <a:rPr lang="ko-KR" altLang="en-US" dirty="0" err="1"/>
              <a:t>reference_line</a:t>
            </a:r>
            <a:r>
              <a:rPr lang="ko-KR" altLang="en-US" dirty="0"/>
              <a:t>, </a:t>
            </a:r>
            <a:r>
              <a:rPr lang="ko-KR" altLang="en-US" dirty="0" err="1"/>
              <a:t>row</a:t>
            </a:r>
            <a:r>
              <a:rPr lang="ko-KR" altLang="en-US" dirty="0"/>
              <a:t>=1, </a:t>
            </a:r>
            <a:r>
              <a:rPr lang="ko-KR" altLang="en-US" dirty="0" err="1"/>
              <a:t>col</a:t>
            </a:r>
            <a:r>
              <a:rPr lang="ko-KR" altLang="en-US" dirty="0"/>
              <a:t>=1)</a:t>
            </a:r>
          </a:p>
          <a:p>
            <a:r>
              <a:rPr lang="ko-KR" altLang="en-US" dirty="0" err="1"/>
              <a:t>fig.add_trace</a:t>
            </a:r>
            <a:r>
              <a:rPr lang="ko-KR" altLang="en-US" dirty="0"/>
              <a:t>(</a:t>
            </a:r>
            <a:r>
              <a:rPr lang="ko-KR" altLang="en-US" dirty="0" err="1"/>
              <a:t>reference_line</a:t>
            </a:r>
            <a:r>
              <a:rPr lang="ko-KR" altLang="en-US" dirty="0"/>
              <a:t>, </a:t>
            </a:r>
            <a:r>
              <a:rPr lang="ko-KR" altLang="en-US" dirty="0" err="1"/>
              <a:t>row</a:t>
            </a:r>
            <a:r>
              <a:rPr lang="ko-KR" altLang="en-US" dirty="0"/>
              <a:t>=1, </a:t>
            </a:r>
            <a:r>
              <a:rPr lang="ko-KR" altLang="en-US" dirty="0" err="1"/>
              <a:t>col</a:t>
            </a:r>
            <a:r>
              <a:rPr lang="ko-KR" altLang="en-US" dirty="0"/>
              <a:t>=2)</a:t>
            </a:r>
          </a:p>
          <a:p>
            <a:r>
              <a:rPr lang="ko-KR" altLang="en-US" dirty="0" err="1"/>
              <a:t>fig.add_trace</a:t>
            </a:r>
            <a:r>
              <a:rPr lang="ko-KR" altLang="en-US" dirty="0"/>
              <a:t>(</a:t>
            </a:r>
            <a:r>
              <a:rPr lang="ko-KR" altLang="en-US" dirty="0" err="1"/>
              <a:t>reference_line</a:t>
            </a:r>
            <a:r>
              <a:rPr lang="ko-KR" altLang="en-US" dirty="0"/>
              <a:t>, </a:t>
            </a:r>
            <a:r>
              <a:rPr lang="ko-KR" altLang="en-US" dirty="0" err="1"/>
              <a:t>row</a:t>
            </a:r>
            <a:r>
              <a:rPr lang="ko-KR" altLang="en-US" dirty="0"/>
              <a:t>=1, </a:t>
            </a:r>
            <a:r>
              <a:rPr lang="ko-KR" altLang="en-US" dirty="0" err="1"/>
              <a:t>col</a:t>
            </a:r>
            <a:r>
              <a:rPr lang="ko-KR" altLang="en-US" dirty="0"/>
              <a:t>=3)</a:t>
            </a:r>
          </a:p>
          <a:p>
            <a:endParaRPr lang="ko-KR" altLang="en-US" dirty="0"/>
          </a:p>
          <a:p>
            <a:r>
              <a:rPr lang="ko-KR" altLang="en-US" dirty="0" err="1"/>
              <a:t>fig.show</a:t>
            </a:r>
            <a:r>
              <a:rPr lang="ko-KR" alt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1333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EEB4E-DC9E-411C-BB4C-E4EEB46A6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5CA31-5126-41A5-ABCC-04AE44F34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33799E-8639-4E5F-8261-5DBAF005E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FF333E-59C3-44E3-8E5D-59A582E7F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14B617-F5F9-41EF-BBCA-5912A1449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70" y="1135344"/>
            <a:ext cx="63055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70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kern="0" dirty="0" err="1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Plotly</a:t>
            </a:r>
            <a:r>
              <a:rPr lang="en-US" altLang="ko-KR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 </a:t>
            </a:r>
            <a:r>
              <a:rPr lang="ko-KR" altLang="en-US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그래프</a:t>
            </a:r>
            <a:r>
              <a:rPr lang="en-US" altLang="ko-KR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 </a:t>
            </a:r>
            <a:r>
              <a:rPr lang="ko-KR" altLang="en-US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그리기</a:t>
            </a:r>
            <a:endParaRPr lang="ko-KR" altLang="en-US" sz="3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E749A7-21A9-419A-B8C8-25E792DB198B}"/>
              </a:ext>
            </a:extLst>
          </p:cNvPr>
          <p:cNvSpPr/>
          <p:nvPr/>
        </p:nvSpPr>
        <p:spPr>
          <a:xfrm>
            <a:off x="420394" y="1340768"/>
            <a:ext cx="77520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fig</a:t>
            </a:r>
            <a:r>
              <a:rPr lang="ko-KR" altLang="en-US" dirty="0"/>
              <a:t> = </a:t>
            </a:r>
            <a:r>
              <a:rPr lang="ko-KR" altLang="en-US" dirty="0" err="1"/>
              <a:t>px.scatter_matrix</a:t>
            </a:r>
            <a:r>
              <a:rPr lang="ko-KR" altLang="en-US" dirty="0"/>
              <a:t>(</a:t>
            </a:r>
            <a:r>
              <a:rPr lang="ko-KR" altLang="en-US" dirty="0" err="1"/>
              <a:t>Iris_data</a:t>
            </a:r>
            <a:r>
              <a:rPr lang="ko-KR" altLang="en-US" dirty="0"/>
              <a:t>, </a:t>
            </a:r>
            <a:r>
              <a:rPr lang="ko-KR" altLang="en-US" dirty="0" err="1"/>
              <a:t>dimensions</a:t>
            </a:r>
            <a:r>
              <a:rPr lang="ko-KR" altLang="en-US" dirty="0"/>
              <a:t>=["</a:t>
            </a:r>
            <a:r>
              <a:rPr lang="ko-KR" altLang="en-US" dirty="0" err="1"/>
              <a:t>sepal.width</a:t>
            </a:r>
            <a:r>
              <a:rPr lang="ko-KR" altLang="en-US" dirty="0"/>
              <a:t>", "</a:t>
            </a:r>
            <a:r>
              <a:rPr lang="ko-KR" altLang="en-US" dirty="0" err="1"/>
              <a:t>sepal.length</a:t>
            </a:r>
            <a:r>
              <a:rPr lang="ko-KR" altLang="en-US" dirty="0"/>
              <a:t>", "</a:t>
            </a:r>
            <a:r>
              <a:rPr lang="ko-KR" altLang="en-US" dirty="0" err="1"/>
              <a:t>petal.width</a:t>
            </a:r>
            <a:r>
              <a:rPr lang="ko-KR" altLang="en-US" dirty="0"/>
              <a:t>", "</a:t>
            </a:r>
            <a:r>
              <a:rPr lang="ko-KR" altLang="en-US" dirty="0" err="1"/>
              <a:t>petal.length</a:t>
            </a:r>
            <a:r>
              <a:rPr lang="ko-KR" altLang="en-US" dirty="0"/>
              <a:t>"], </a:t>
            </a:r>
            <a:r>
              <a:rPr lang="ko-KR" altLang="en-US" dirty="0" err="1"/>
              <a:t>color</a:t>
            </a:r>
            <a:r>
              <a:rPr lang="ko-KR" altLang="en-US" dirty="0"/>
              <a:t>="</a:t>
            </a:r>
            <a:r>
              <a:rPr lang="ko-KR" altLang="en-US" dirty="0" err="1"/>
              <a:t>variety</a:t>
            </a:r>
            <a:r>
              <a:rPr lang="ko-KR" altLang="en-US" dirty="0"/>
              <a:t>")</a:t>
            </a:r>
          </a:p>
          <a:p>
            <a:r>
              <a:rPr lang="ko-KR" altLang="en-US" dirty="0" err="1"/>
              <a:t>fig.show</a:t>
            </a:r>
            <a:r>
              <a:rPr lang="ko-KR" altLang="en-US" dirty="0"/>
              <a:t>()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18E746-7A88-4D8E-A3BA-31638A177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132856"/>
            <a:ext cx="6192688" cy="442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0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DBEAB-CF15-4182-B4E0-E3B17E71F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955406-80DC-4190-AC77-72DBF560B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B29A6-7274-4EF9-B137-ED7F6F9F4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DE0C43-6921-4152-8F23-504B3D980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857DC2-AEFE-42B7-A918-7BFE45819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30118"/>
            <a:ext cx="55054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07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0FCB2-E43E-4069-B5AE-13179C25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EEF124-1B8C-4F98-82D0-5B5D2F155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AAB3F6-46FB-483A-9ED7-622BC014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1C61B7-553D-4F32-A04B-72A16DF8F1C4}"/>
              </a:ext>
            </a:extLst>
          </p:cNvPr>
          <p:cNvSpPr/>
          <p:nvPr/>
        </p:nvSpPr>
        <p:spPr>
          <a:xfrm>
            <a:off x="22539" y="980728"/>
            <a:ext cx="88583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plotly.express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px</a:t>
            </a:r>
            <a:endParaRPr lang="ko-KR" altLang="en-US" dirty="0"/>
          </a:p>
          <a:p>
            <a:r>
              <a:rPr lang="ko-KR" altLang="en-US" dirty="0" err="1"/>
              <a:t>df</a:t>
            </a:r>
            <a:r>
              <a:rPr lang="ko-KR" altLang="en-US" dirty="0"/>
              <a:t> = </a:t>
            </a:r>
            <a:r>
              <a:rPr lang="ko-KR" altLang="en-US" dirty="0" err="1"/>
              <a:t>px.data.iris</a:t>
            </a:r>
            <a:r>
              <a:rPr lang="ko-KR" altLang="en-US" dirty="0"/>
              <a:t>()</a:t>
            </a:r>
          </a:p>
          <a:p>
            <a:r>
              <a:rPr lang="ko-KR" altLang="en-US" dirty="0" err="1"/>
              <a:t>fig</a:t>
            </a:r>
            <a:r>
              <a:rPr lang="ko-KR" altLang="en-US" dirty="0"/>
              <a:t> = </a:t>
            </a:r>
            <a:r>
              <a:rPr lang="ko-KR" altLang="en-US" dirty="0" err="1">
                <a:solidFill>
                  <a:srgbClr val="FF0000"/>
                </a:solidFill>
              </a:rPr>
              <a:t>px.parallel_coordinates</a:t>
            </a:r>
            <a:r>
              <a:rPr lang="ko-KR" altLang="en-US" dirty="0"/>
              <a:t>(</a:t>
            </a:r>
            <a:r>
              <a:rPr lang="ko-KR" altLang="en-US" dirty="0" err="1"/>
              <a:t>df</a:t>
            </a:r>
            <a:r>
              <a:rPr lang="ko-KR" altLang="en-US" dirty="0"/>
              <a:t>, </a:t>
            </a:r>
            <a:r>
              <a:rPr lang="ko-KR" altLang="en-US" dirty="0" err="1"/>
              <a:t>color</a:t>
            </a:r>
            <a:r>
              <a:rPr lang="ko-KR" altLang="en-US" dirty="0"/>
              <a:t>="</a:t>
            </a:r>
            <a:r>
              <a:rPr lang="ko-KR" altLang="en-US" dirty="0" err="1"/>
              <a:t>species_id</a:t>
            </a:r>
            <a:r>
              <a:rPr lang="ko-KR" altLang="en-US" dirty="0"/>
              <a:t>", </a:t>
            </a:r>
            <a:r>
              <a:rPr lang="ko-KR" altLang="en-US" dirty="0" err="1"/>
              <a:t>labels</a:t>
            </a:r>
            <a:r>
              <a:rPr lang="ko-KR" altLang="en-US" dirty="0"/>
              <a:t>={"</a:t>
            </a:r>
            <a:r>
              <a:rPr lang="ko-KR" altLang="en-US" dirty="0" err="1"/>
              <a:t>species_id</a:t>
            </a:r>
            <a:r>
              <a:rPr lang="ko-KR" altLang="en-US" dirty="0"/>
              <a:t>": "</a:t>
            </a:r>
            <a:r>
              <a:rPr lang="ko-KR" altLang="en-US" dirty="0" err="1"/>
              <a:t>Species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      "</a:t>
            </a:r>
            <a:r>
              <a:rPr lang="ko-KR" altLang="en-US" dirty="0" err="1"/>
              <a:t>sepal_width</a:t>
            </a:r>
            <a:r>
              <a:rPr lang="ko-KR" altLang="en-US" dirty="0"/>
              <a:t>": "</a:t>
            </a:r>
            <a:r>
              <a:rPr lang="ko-KR" altLang="en-US" dirty="0" err="1"/>
              <a:t>Sepal</a:t>
            </a:r>
            <a:r>
              <a:rPr lang="ko-KR" altLang="en-US" dirty="0"/>
              <a:t> </a:t>
            </a:r>
            <a:r>
              <a:rPr lang="ko-KR" altLang="en-US" dirty="0" err="1"/>
              <a:t>Width</a:t>
            </a:r>
            <a:r>
              <a:rPr lang="ko-KR" altLang="en-US" dirty="0"/>
              <a:t>", "</a:t>
            </a:r>
            <a:r>
              <a:rPr lang="ko-KR" altLang="en-US" dirty="0" err="1"/>
              <a:t>sepal_length</a:t>
            </a:r>
            <a:r>
              <a:rPr lang="ko-KR" altLang="en-US" dirty="0"/>
              <a:t>": "</a:t>
            </a:r>
            <a:r>
              <a:rPr lang="ko-KR" altLang="en-US" dirty="0" err="1"/>
              <a:t>Sepal</a:t>
            </a:r>
            <a:r>
              <a:rPr lang="ko-KR" altLang="en-US" dirty="0"/>
              <a:t> </a:t>
            </a:r>
            <a:r>
              <a:rPr lang="ko-KR" altLang="en-US" dirty="0" err="1"/>
              <a:t>Length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      "</a:t>
            </a:r>
            <a:r>
              <a:rPr lang="ko-KR" altLang="en-US" dirty="0" err="1"/>
              <a:t>petal_width</a:t>
            </a:r>
            <a:r>
              <a:rPr lang="ko-KR" altLang="en-US" dirty="0"/>
              <a:t>": "</a:t>
            </a:r>
            <a:r>
              <a:rPr lang="ko-KR" altLang="en-US" dirty="0" err="1"/>
              <a:t>Petal</a:t>
            </a:r>
            <a:r>
              <a:rPr lang="ko-KR" altLang="en-US" dirty="0"/>
              <a:t> </a:t>
            </a:r>
            <a:r>
              <a:rPr lang="ko-KR" altLang="en-US" dirty="0" err="1"/>
              <a:t>Width</a:t>
            </a:r>
            <a:r>
              <a:rPr lang="ko-KR" altLang="en-US" dirty="0"/>
              <a:t>", "</a:t>
            </a:r>
            <a:r>
              <a:rPr lang="ko-KR" altLang="en-US" dirty="0" err="1"/>
              <a:t>petal_length</a:t>
            </a:r>
            <a:r>
              <a:rPr lang="ko-KR" altLang="en-US" dirty="0"/>
              <a:t>": "</a:t>
            </a:r>
            <a:r>
              <a:rPr lang="ko-KR" altLang="en-US" dirty="0" err="1"/>
              <a:t>Petal</a:t>
            </a:r>
            <a:r>
              <a:rPr lang="ko-KR" altLang="en-US" dirty="0"/>
              <a:t> </a:t>
            </a:r>
            <a:r>
              <a:rPr lang="ko-KR" altLang="en-US" dirty="0" err="1"/>
              <a:t>Length</a:t>
            </a:r>
            <a:r>
              <a:rPr lang="ko-KR" altLang="en-US" dirty="0"/>
              <a:t>", },</a:t>
            </a:r>
          </a:p>
          <a:p>
            <a:r>
              <a:rPr lang="ko-KR" altLang="en-US" dirty="0"/>
              <a:t>                    </a:t>
            </a:r>
            <a:r>
              <a:rPr lang="ko-KR" altLang="en-US" dirty="0" err="1"/>
              <a:t>color_continuous_scale</a:t>
            </a:r>
            <a:r>
              <a:rPr lang="ko-KR" altLang="en-US" dirty="0"/>
              <a:t>=</a:t>
            </a:r>
            <a:r>
              <a:rPr lang="ko-KR" altLang="en-US" dirty="0" err="1"/>
              <a:t>px.colors.diverging.Tealrose</a:t>
            </a:r>
            <a:r>
              <a:rPr lang="ko-KR" altLang="en-US" dirty="0"/>
              <a:t>, </a:t>
            </a:r>
            <a:r>
              <a:rPr lang="ko-KR" altLang="en-US" dirty="0" err="1"/>
              <a:t>color_continuous_midpoint</a:t>
            </a:r>
            <a:r>
              <a:rPr lang="ko-KR" altLang="en-US" dirty="0"/>
              <a:t>=2)</a:t>
            </a:r>
          </a:p>
          <a:p>
            <a:r>
              <a:rPr lang="ko-KR" altLang="en-US" dirty="0" err="1"/>
              <a:t>fig.show</a:t>
            </a:r>
            <a:r>
              <a:rPr lang="ko-KR" altLang="en-US" dirty="0"/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4E0C50-EF5B-47F5-83E5-95F100F5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" y="3289052"/>
            <a:ext cx="9144000" cy="316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7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딥러닝을</a:t>
            </a:r>
            <a:r>
              <a:rPr lang="ko-KR" altLang="en-US" dirty="0"/>
              <a:t> 위한 </a:t>
            </a:r>
            <a:r>
              <a:rPr lang="en-US" altLang="ko-KR" dirty="0"/>
              <a:t>Python </a:t>
            </a:r>
            <a:r>
              <a:rPr lang="ko-KR" altLang="en-US" dirty="0"/>
              <a:t>기본 </a:t>
            </a:r>
            <a:r>
              <a:rPr lang="ko-KR" altLang="en-US" dirty="0" err="1"/>
              <a:t>라이블러리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002060"/>
                </a:solidFill>
              </a:rPr>
              <a:t>Numpy</a:t>
            </a:r>
            <a:endParaRPr lang="en-US" altLang="ko-KR" dirty="0">
              <a:solidFill>
                <a:srgbClr val="002060"/>
              </a:solidFill>
            </a:endParaRPr>
          </a:p>
          <a:p>
            <a:pPr lvl="1"/>
            <a:r>
              <a:rPr lang="en-US" altLang="ko-KR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https://numpy.org/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 err="1">
                <a:solidFill>
                  <a:srgbClr val="002060"/>
                </a:solidFill>
              </a:rPr>
              <a:t>Scipy</a:t>
            </a:r>
            <a:endParaRPr lang="en-US" altLang="ko-KR" dirty="0">
              <a:solidFill>
                <a:srgbClr val="002060"/>
              </a:solidFill>
            </a:endParaRPr>
          </a:p>
          <a:p>
            <a:pPr lvl="1"/>
            <a:r>
              <a:rPr lang="en-US" altLang="ko-KR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https://www.scipy.org/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Pandas</a:t>
            </a:r>
          </a:p>
          <a:p>
            <a:pPr lvl="1"/>
            <a:r>
              <a:rPr lang="en-US" altLang="ko-KR" dirty="0">
                <a:solidFill>
                  <a:srgbClr val="002060"/>
                </a:solidFill>
              </a:rPr>
              <a:t>https://pandas.pydata.org/</a:t>
            </a:r>
          </a:p>
          <a:p>
            <a:r>
              <a:rPr lang="en-US" altLang="ko-KR" kern="0" dirty="0" err="1">
                <a:solidFill>
                  <a:srgbClr val="FF0000"/>
                </a:solidFill>
                <a:latin typeface="신명 신신명조"/>
              </a:rPr>
              <a:t>Plotly</a:t>
            </a:r>
            <a:endParaRPr lang="en-US" altLang="ko-KR" kern="0" dirty="0">
              <a:solidFill>
                <a:srgbClr val="FF0000"/>
              </a:solidFill>
              <a:latin typeface="신명 신신명조"/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https://plotly.com/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Matplotlib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https://matplotlib.org/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402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70"/>
    </mc:Choice>
    <mc:Fallback xmlns="">
      <p:transition spd="slow" advTm="2497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kern="0" dirty="0" err="1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Plotly</a:t>
            </a:r>
            <a:r>
              <a:rPr lang="en-US" altLang="ko-KR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 </a:t>
            </a:r>
            <a:r>
              <a:rPr lang="ko-KR" altLang="en-US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그래프</a:t>
            </a:r>
            <a:r>
              <a:rPr lang="en-US" altLang="ko-KR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 </a:t>
            </a:r>
            <a:r>
              <a:rPr lang="ko-KR" altLang="en-US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그리기</a:t>
            </a:r>
            <a:endParaRPr lang="ko-KR" altLang="en-US" sz="32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3C64355-9B1F-4E59-A5B4-486F1A390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700808"/>
            <a:ext cx="2571217" cy="637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import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plotly.express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as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px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 </a:t>
            </a:r>
            <a:endParaRPr lang="en-US" altLang="ko-KR" kern="0" dirty="0">
              <a:solidFill>
                <a:srgbClr val="000000"/>
              </a:solidFill>
              <a:latin typeface="신명 신명조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kern="0" dirty="0">
                <a:solidFill>
                  <a:srgbClr val="000000"/>
                </a:solidFill>
                <a:latin typeface="신명 신명조"/>
              </a:rPr>
              <a:t>t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ips</a:t>
            </a:r>
            <a:r>
              <a:rPr lang="en-US" altLang="ko-KR" kern="0" dirty="0">
                <a:solidFill>
                  <a:srgbClr val="000000"/>
                </a:solidFill>
                <a:latin typeface="신명 신명조"/>
              </a:rPr>
              <a:t>_data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 = 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px.data.tips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() </a:t>
            </a:r>
            <a:endParaRPr lang="en-US" altLang="ko-KR" kern="0" dirty="0">
              <a:solidFill>
                <a:srgbClr val="000000"/>
              </a:solidFill>
              <a:latin typeface="신명 신명조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56D549-CB52-41BA-A3FA-DFF67A1CF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60" y="2665852"/>
            <a:ext cx="5609235" cy="37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11D11A5-C5D1-4928-BF78-A51C2BA8EAC7}"/>
              </a:ext>
            </a:extLst>
          </p:cNvPr>
          <p:cNvSpPr/>
          <p:nvPr/>
        </p:nvSpPr>
        <p:spPr>
          <a:xfrm>
            <a:off x="6120296" y="1101531"/>
            <a:ext cx="29161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12121"/>
                </a:solidFill>
                <a:latin typeface="Noto Sans KR"/>
              </a:rPr>
              <a:t>total_bill</a:t>
            </a:r>
            <a:r>
              <a:rPr lang="en-US" altLang="ko-KR" dirty="0">
                <a:solidFill>
                  <a:srgbClr val="212121"/>
                </a:solidFill>
                <a:latin typeface="Noto Sans KR"/>
              </a:rPr>
              <a:t>: </a:t>
            </a:r>
            <a:r>
              <a:rPr lang="ko-KR" altLang="en-US" dirty="0">
                <a:solidFill>
                  <a:srgbClr val="212121"/>
                </a:solidFill>
                <a:latin typeface="Noto Sans KR"/>
              </a:rPr>
              <a:t>총 합계 </a:t>
            </a:r>
            <a:r>
              <a:rPr lang="ko-KR" altLang="en-US" dirty="0" err="1">
                <a:solidFill>
                  <a:srgbClr val="212121"/>
                </a:solidFill>
                <a:latin typeface="Noto Sans KR"/>
              </a:rPr>
              <a:t>요금표</a:t>
            </a:r>
            <a:endParaRPr lang="ko-KR" altLang="en-US" dirty="0">
              <a:solidFill>
                <a:srgbClr val="212121"/>
              </a:solidFill>
              <a:latin typeface="Noto Sans K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2121"/>
                </a:solidFill>
                <a:latin typeface="Noto Sans KR"/>
              </a:rPr>
              <a:t>tip: </a:t>
            </a:r>
            <a:r>
              <a:rPr lang="ko-KR" altLang="en-US" dirty="0">
                <a:solidFill>
                  <a:srgbClr val="212121"/>
                </a:solidFill>
                <a:latin typeface="Noto Sans KR"/>
              </a:rPr>
              <a:t>팁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2121"/>
                </a:solidFill>
                <a:latin typeface="Noto Sans KR"/>
              </a:rPr>
              <a:t>sex: </a:t>
            </a:r>
            <a:r>
              <a:rPr lang="ko-KR" altLang="en-US" dirty="0">
                <a:solidFill>
                  <a:srgbClr val="212121"/>
                </a:solidFill>
                <a:latin typeface="Noto Sans KR"/>
              </a:rPr>
              <a:t>성별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2121"/>
                </a:solidFill>
                <a:latin typeface="Noto Sans KR"/>
              </a:rPr>
              <a:t>smoker: </a:t>
            </a:r>
            <a:r>
              <a:rPr lang="ko-KR" altLang="en-US" dirty="0">
                <a:solidFill>
                  <a:srgbClr val="212121"/>
                </a:solidFill>
                <a:latin typeface="Noto Sans KR"/>
              </a:rPr>
              <a:t>흡연자 여부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2121"/>
                </a:solidFill>
                <a:latin typeface="Noto Sans KR"/>
              </a:rPr>
              <a:t>day: </a:t>
            </a:r>
            <a:r>
              <a:rPr lang="ko-KR" altLang="en-US" dirty="0">
                <a:solidFill>
                  <a:srgbClr val="212121"/>
                </a:solidFill>
                <a:latin typeface="Noto Sans KR"/>
              </a:rPr>
              <a:t>요일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2121"/>
                </a:solidFill>
                <a:latin typeface="Noto Sans KR"/>
              </a:rPr>
              <a:t>time: </a:t>
            </a:r>
            <a:r>
              <a:rPr lang="ko-KR" altLang="en-US" dirty="0">
                <a:solidFill>
                  <a:srgbClr val="212121"/>
                </a:solidFill>
                <a:latin typeface="Noto Sans KR"/>
              </a:rPr>
              <a:t>식사 시간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2121"/>
                </a:solidFill>
                <a:latin typeface="Noto Sans KR"/>
              </a:rPr>
              <a:t>size: </a:t>
            </a:r>
            <a:r>
              <a:rPr lang="ko-KR" altLang="en-US" dirty="0">
                <a:solidFill>
                  <a:srgbClr val="212121"/>
                </a:solidFill>
                <a:latin typeface="Noto Sans KR"/>
              </a:rPr>
              <a:t>식사 인원</a:t>
            </a:r>
            <a:endParaRPr lang="ko-KR" altLang="en-US" b="0" i="0" dirty="0">
              <a:solidFill>
                <a:srgbClr val="212121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09799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kern="0" dirty="0" err="1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Plotly</a:t>
            </a:r>
            <a:r>
              <a:rPr lang="en-US" altLang="ko-KR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 </a:t>
            </a:r>
            <a:r>
              <a:rPr lang="ko-KR" altLang="en-US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그래프</a:t>
            </a:r>
            <a:r>
              <a:rPr lang="en-US" altLang="ko-KR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 </a:t>
            </a:r>
            <a:r>
              <a:rPr lang="ko-KR" altLang="en-US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그리기</a:t>
            </a:r>
            <a:endParaRPr lang="ko-KR" altLang="en-US" sz="32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3C64355-9B1F-4E59-A5B4-486F1A390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1050900"/>
            <a:ext cx="7756932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import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plotly.express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as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px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 </a:t>
            </a:r>
            <a:endParaRPr lang="en-US" altLang="ko-KR" kern="0" dirty="0">
              <a:solidFill>
                <a:srgbClr val="000000"/>
              </a:solidFill>
              <a:latin typeface="신명 신명조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tips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 = 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px.data.tips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() </a:t>
            </a:r>
            <a:endParaRPr lang="en-US" altLang="ko-KR" kern="0" dirty="0">
              <a:solidFill>
                <a:srgbClr val="000000"/>
              </a:solidFill>
              <a:latin typeface="신명 신명조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fig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 = 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px.scatter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(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tips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, 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x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="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total_bill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", 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y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="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tip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", 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facet_row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="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time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", </a:t>
            </a:r>
            <a:endParaRPr lang="en-US" altLang="ko-KR" kern="0" dirty="0">
              <a:solidFill>
                <a:srgbClr val="000000"/>
              </a:solidFill>
              <a:latin typeface="신명 신명조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kern="0" dirty="0">
                <a:solidFill>
                  <a:srgbClr val="000000"/>
                </a:solidFill>
                <a:latin typeface="신명 신명조"/>
              </a:rPr>
              <a:t>          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facet_col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="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day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", 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color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="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smoker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", 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trendline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="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ols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", </a:t>
            </a:r>
            <a:endParaRPr lang="en-US" altLang="ko-KR" kern="0" dirty="0">
              <a:solidFill>
                <a:srgbClr val="000000"/>
              </a:solidFill>
              <a:latin typeface="신명 신명조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category_orders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={"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day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": ["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Thur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", "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Fri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", "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Sat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", "Sun"], "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time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": ["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Lunch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", "</a:t>
            </a: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Dinner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"]}) </a:t>
            </a:r>
            <a:endParaRPr lang="en-US" altLang="ko-KR" kern="0" dirty="0">
              <a:solidFill>
                <a:srgbClr val="000000"/>
              </a:solidFill>
              <a:latin typeface="신명 신명조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kern="0" dirty="0" err="1">
                <a:solidFill>
                  <a:srgbClr val="000000"/>
                </a:solidFill>
                <a:latin typeface="신명 신명조"/>
              </a:rPr>
              <a:t>fig.show</a:t>
            </a:r>
            <a:r>
              <a:rPr lang="ko-KR" altLang="ko-KR" kern="0" dirty="0">
                <a:solidFill>
                  <a:srgbClr val="000000"/>
                </a:solidFill>
                <a:latin typeface="신명 신명조"/>
              </a:rPr>
              <a:t>()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F9B603-CEBE-418C-8FF8-8D26215E8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128392"/>
            <a:ext cx="799288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6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72F7-E154-47EA-8ADF-C65D518F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A92998-9F6E-42AF-8B52-9135E0A9B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EF63B-D48F-494E-9CAF-8A5938330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3AB15F-791C-4920-845C-29866173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6F7D97-203C-4FE2-B681-6FF7F0FCF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033"/>
            <a:ext cx="9144000" cy="48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58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19676-5BE0-4025-A59E-D344260D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C97712-41C1-4CB1-AE45-AF12D6FC5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9A92AE-01FC-4700-B2C8-101587C7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9C5D7B-5523-4A9D-9099-0F04CFB08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484784"/>
            <a:ext cx="8905875" cy="3533775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5516CFA-E579-4DD0-ABDD-DC7C15023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1880" y="4857693"/>
            <a:ext cx="2809875" cy="18547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BB7A307-E7A9-4C67-AD6D-2ED8669E11A6}"/>
              </a:ext>
            </a:extLst>
          </p:cNvPr>
          <p:cNvSpPr/>
          <p:nvPr/>
        </p:nvSpPr>
        <p:spPr>
          <a:xfrm>
            <a:off x="96197" y="99884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titanic_data</a:t>
            </a:r>
            <a:r>
              <a:rPr lang="ko-KR" altLang="en-US" dirty="0"/>
              <a:t> = </a:t>
            </a:r>
            <a:r>
              <a:rPr lang="ko-KR" altLang="en-US" dirty="0" err="1"/>
              <a:t>pd.read_excel</a:t>
            </a:r>
            <a:r>
              <a:rPr lang="ko-KR" altLang="en-US" dirty="0"/>
              <a:t>("</a:t>
            </a:r>
            <a:r>
              <a:rPr lang="ko-KR" altLang="en-US" dirty="0" err="1"/>
              <a:t>titanic.xlsx</a:t>
            </a:r>
            <a:r>
              <a:rPr lang="ko-KR" altLang="en-US" dirty="0"/>
              <a:t>")</a:t>
            </a:r>
          </a:p>
          <a:p>
            <a:r>
              <a:rPr lang="ko-KR" altLang="en-US" dirty="0" err="1"/>
              <a:t>titanic_data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019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3A265-DCCB-4CDD-BED6-1A654A47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Matplotlib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46776-4226-46A5-9755-2982ADA9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comprehensive library for creating static, animated, and interactive visualizations in Python.</a:t>
            </a:r>
          </a:p>
          <a:p>
            <a:r>
              <a:rPr lang="en-US" altLang="ko-KR" dirty="0"/>
              <a:t>https://matplotlib.org/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28B3D5-AF0A-46BE-A1FF-3B9513372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2EFE7F-99F4-49CA-B0C7-1C8D5F30D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A784BC-EBF1-4651-8A1D-A3F7F172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780928"/>
            <a:ext cx="7316674" cy="35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96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Matplotlib</a:t>
            </a:r>
            <a:r>
              <a:rPr lang="ko-KR" altLang="en-US" sz="3200" dirty="0"/>
              <a:t>를</a:t>
            </a:r>
            <a:r>
              <a:rPr lang="en-US" altLang="ko-KR" sz="3200" dirty="0"/>
              <a:t> </a:t>
            </a:r>
            <a:r>
              <a:rPr lang="ko-KR" altLang="en-US" sz="3200" dirty="0"/>
              <a:t>이용한 그리기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3205B5-9194-4C6C-90E1-DE3F48FF8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639442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81F3E-E781-4079-BE47-984C292C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E391406-6B2C-4A6A-A045-38CA8AF43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6886" y="2924944"/>
            <a:ext cx="4343400" cy="3467100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7BC8C-FA09-4F3E-8F55-2A02A54AE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370F2C-79AC-41C9-9FB9-1753AE8B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8B188C-B529-4CF3-9BB7-90DC38B48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1112769"/>
            <a:ext cx="43148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58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E71A0-481E-4807-93CE-7278C877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199507-064A-4AE0-85D2-FF338B3F7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9363E6-5327-4DED-9E10-2C854DDFD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AEA801-AC98-4378-9BE4-A9883E63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11F1D1-65D3-4795-A79A-93B3307BB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142984"/>
            <a:ext cx="5653292" cy="53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51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8C5AD-31B2-4BE5-A1BD-205D9BF7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211F72-33F7-494E-B5DF-BED061F39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1900D7-667D-4760-9DDD-8BABA5BC9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984019-E286-4BC0-B791-ECC822F5E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2053AD-A6C6-4949-AC01-BC68F3C1E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07557"/>
            <a:ext cx="5428863" cy="560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03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0B87D-D465-473E-8DE5-BD7A4904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4D0E12-5CFA-447A-97C6-6F669C459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5DE20-CCFE-4443-813B-08BC1A6DB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4369EF-22A1-46FA-A073-0BD2B63D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71165F-3B0E-40F3-BC26-8CE5C0C60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152947"/>
            <a:ext cx="64389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90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E9A40-2D4F-4F97-BEEE-6A99E6A15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Plotly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D44A11-37D1-436F-9D10-3FDE39E27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makes interactive, publication-quality graphs</a:t>
            </a:r>
          </a:p>
          <a:p>
            <a:r>
              <a:rPr lang="en-US" altLang="ko-KR" dirty="0"/>
              <a:t>how to make line plots, scatter plots, area charts, bar charts, error bars, box plots, histograms, heatmaps, subplots, multiple-axes, polar charts, and bubble charts.</a:t>
            </a:r>
          </a:p>
          <a:p>
            <a:r>
              <a:rPr lang="en-US" altLang="ko-KR" dirty="0"/>
              <a:t>Free open source</a:t>
            </a:r>
          </a:p>
          <a:p>
            <a:endParaRPr lang="en-US" altLang="ko-KR" dirty="0"/>
          </a:p>
          <a:p>
            <a:r>
              <a:rPr lang="en-US" altLang="ko-KR" kern="0" dirty="0">
                <a:solidFill>
                  <a:srgbClr val="C00000"/>
                </a:solidFill>
                <a:latin typeface="신명 신명조"/>
                <a:ea typeface="신명 신명조"/>
              </a:rPr>
              <a:t>Pip install </a:t>
            </a:r>
            <a:r>
              <a:rPr lang="en-US" altLang="ko-KR" kern="0" dirty="0" err="1">
                <a:solidFill>
                  <a:srgbClr val="C00000"/>
                </a:solidFill>
                <a:latin typeface="신명 신명조"/>
                <a:ea typeface="신명 신명조"/>
              </a:rPr>
              <a:t>plotly</a:t>
            </a:r>
            <a:endParaRPr lang="en-US" altLang="ko-KR" kern="0" dirty="0">
              <a:solidFill>
                <a:srgbClr val="C00000"/>
              </a:solidFill>
              <a:latin typeface="신명 신명조"/>
              <a:ea typeface="신명 신명조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8D3DE-8305-48E7-A0C7-88FEDAFAC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6A54CB-C0ED-4B1A-94CF-D19C0299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233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F607B-1260-44C9-ADB4-CA54EE87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37B5B7-59BE-49B5-9AFB-9A1A47405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B702D4-1344-4FE2-92FD-F008E1753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A913A9-393D-4EC1-BDDB-8581A160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C84E6B-F7E7-4A4A-BDBD-9028DEA6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142984"/>
            <a:ext cx="58578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18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57BD9-0BED-45DD-A4B9-64DB669B5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C0937-861D-416F-A110-EE8A06A92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F986B-A3D8-4715-A24B-B050D5EAE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BADDFF-737F-4DC2-B148-9FF282A3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0515C1-CD92-4D98-AEF5-D803F2F85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016796"/>
            <a:ext cx="64008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70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71A83-1F6B-4A18-96D4-03410ED9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9F288-7D72-487E-8770-B7C940559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5E8688-08B9-4E9B-A5D1-356B839E9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1CE26F-D8D0-4E04-BC0D-D0032B22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08275D-6D93-4276-86BB-6D71C6FE4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42852"/>
            <a:ext cx="7563671" cy="625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36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D2B50-C87D-43EE-86F6-4144819A7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C52AB1-C02E-427C-86F2-4744FAACE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5167A-B88B-4506-9E6D-19CF3F58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9524F8-93FA-4284-9BBA-F5ED54BE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7021FC-17DC-49E6-9571-80B0D3134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96752"/>
            <a:ext cx="54959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79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C9414-5E77-4762-85F7-0EB05D57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F42168-963A-4D88-9614-EBBB2C7D0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EA80CE-96D4-4A2C-BC74-7F1942F55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0AF98D-15B5-4A66-A0ED-6ED5BB57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1DD9DE-CA06-4914-A1EB-7910E490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186203"/>
            <a:ext cx="7648575" cy="53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89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4EE78-588D-41AD-8E23-97F03A4C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918B77-9256-4F46-80A4-37ACC0D7F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21AFB-FF66-476E-8274-761BF6F8B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F228F4-1CC3-4FE6-86AD-7DE97D25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B2F0F8-187E-4995-AC3E-DAD3845CE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42984"/>
            <a:ext cx="7172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03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라인그리기</a:t>
            </a:r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5112568"/>
          </a:xfrm>
        </p:spPr>
        <p:txBody>
          <a:bodyPr>
            <a:noAutofit/>
          </a:bodyPr>
          <a:lstStyle/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import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numpy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as np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import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matplotlib.pyplot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as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</a:t>
            </a:r>
            <a:endParaRPr lang="en-US" altLang="ko-KR" sz="1800" kern="0" dirty="0">
              <a:solidFill>
                <a:srgbClr val="000000"/>
              </a:solidFill>
              <a:latin typeface="신명 신명조"/>
              <a:ea typeface="신명 신명조"/>
            </a:endParaRP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x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np.arange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(5)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y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np.array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([1, 3, 5, 7, 9])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(x, y, "b-", x, y, "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ro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plt.xlabel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("x")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plt.ylabel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("y")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plt.title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(" plot example 2")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plt.grid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(True)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plt.savefig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(“line.png")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plt.show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()</a:t>
            </a:r>
          </a:p>
        </p:txBody>
      </p:sp>
      <p:pic>
        <p:nvPicPr>
          <p:cNvPr id="5" name="_x243140264" descr="EMB00000a3813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996952"/>
            <a:ext cx="433681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63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X, Y </a:t>
            </a:r>
            <a:r>
              <a:rPr lang="ko-KR" altLang="en-US" sz="3200" dirty="0"/>
              <a:t>축의 범위 설정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5112568"/>
          </a:xfrm>
        </p:spPr>
        <p:txBody>
          <a:bodyPr>
            <a:noAutofit/>
          </a:bodyPr>
          <a:lstStyle/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import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numpy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 as np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import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matplotlib.pyplot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 as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신명 신명조"/>
              <a:ea typeface="신명 신명조"/>
            </a:endParaRP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x =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np.linspace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(start = -1, stop = 1,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num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=51)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y = x**2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plt.plot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(x, y, 'b-', x, y, 'r*')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plt.axis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([-1, 1, 0, 1])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신명 신명조"/>
              <a:ea typeface="신명 신명조"/>
            </a:endParaRP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plt.xlabel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("x")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plt.ylabel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("y")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plt.title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(" plot example 3")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plt.savefig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("ex0951.png")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plt.show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()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/>
            </a:endParaRPr>
          </a:p>
        </p:txBody>
      </p:sp>
      <p:pic>
        <p:nvPicPr>
          <p:cNvPr id="7" name="_x243137704" descr="EMB00000a3813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996952"/>
            <a:ext cx="5400675" cy="335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7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y=sin(x)</a:t>
            </a:r>
            <a:endParaRPr lang="ko-KR" altLang="en-US" sz="32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5112568"/>
          </a:xfrm>
        </p:spPr>
        <p:txBody>
          <a:bodyPr>
            <a:noAutofit/>
          </a:bodyPr>
          <a:lstStyle/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import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numpy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 as np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import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matplotlib.pyplot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 as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신명 신명조"/>
              <a:ea typeface="신명 신명조"/>
            </a:endParaRP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x =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np.linspace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(0, 2*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np.pi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num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=51)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y =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np.sin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(x)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line =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plt.plot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(x, y)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xmin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xmax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ymin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ymax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 =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np.amin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(x),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np.amax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(x), -1, 1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plt.axis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([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xmin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xmax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ymin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ymax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])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#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plt.xlim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xmin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xmax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#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plt.ylim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ymin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ymax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plt.plot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([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xmin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xmax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], [0, 0], color='black', linewidth=4.0)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신명 신명조"/>
              <a:ea typeface="신명 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14119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y=sin(x)</a:t>
            </a:r>
            <a:endParaRPr lang="ko-KR" altLang="en-US" sz="32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5112568"/>
          </a:xfrm>
        </p:spPr>
        <p:txBody>
          <a:bodyPr>
            <a:noAutofit/>
          </a:bodyPr>
          <a:lstStyle/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plt.setp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(line, color='red', linewidth=2.0)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plt.xlabel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("x")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plt.ylabel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("y")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plt.title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(" plot example 4")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plt.savefig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(“sine.png")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plt.show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신명 신명조"/>
              <a:ea typeface="신명 신명조"/>
            </a:endParaRPr>
          </a:p>
        </p:txBody>
      </p:sp>
      <p:pic>
        <p:nvPicPr>
          <p:cNvPr id="4" name="_x243136984" descr="EMB00000a3813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068960"/>
            <a:ext cx="5400675" cy="313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6AEAD-D71A-4049-A4DE-E616BA82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Plotly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9AABAF-2A64-4B12-944F-4838B0FBA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B64C8-FCB0-40F6-89BF-38B47C9EC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941532-D252-463C-B632-89A50795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CDE31-1047-4FFC-92E7-F721E1C98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192768"/>
            <a:ext cx="8229600" cy="525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64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y1=sin(x), y2=cos(x), </a:t>
            </a:r>
            <a:r>
              <a:rPr lang="ko-KR" altLang="en-US" sz="3200" dirty="0"/>
              <a:t>범례생성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5112568"/>
          </a:xfrm>
        </p:spPr>
        <p:txBody>
          <a:bodyPr>
            <a:noAutofit/>
          </a:bodyPr>
          <a:lstStyle/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import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numpy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 as np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import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matplotlib.pyplot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 as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신명 신명조"/>
              <a:ea typeface="신명 신명조"/>
            </a:endParaRP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x =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np.linspace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(0, 2*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np.pi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num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=101)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y1, y2 =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np.sin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(x),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np.cos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(x)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plt.plot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(x, y1, "k--", label = "y1 = sin(x)")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plt.plot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(x, y2, "b-", label = "y2 = cos(x)")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xmin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xmax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ymin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ymax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 = x[0], x[-1], -1, 1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신명 신명조"/>
              <a:ea typeface="신명 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104527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y1=sin(x), y2=cos(x), </a:t>
            </a:r>
            <a:r>
              <a:rPr lang="ko-KR" altLang="en-US" sz="3200" dirty="0"/>
              <a:t>범례생성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5112568"/>
          </a:xfrm>
        </p:spPr>
        <p:txBody>
          <a:bodyPr>
            <a:noAutofit/>
          </a:bodyPr>
          <a:lstStyle/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plt.axis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([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xmin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xmax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ymin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ymax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])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#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plt.xlim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xmin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xmax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#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plt.ylim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ymin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ymax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plt.legend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loc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="best")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plt.savefig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(“sincos.png")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plt.show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신명 신명조"/>
              <a:ea typeface="신명 신명조"/>
            </a:endParaRPr>
          </a:p>
        </p:txBody>
      </p:sp>
      <p:pic>
        <p:nvPicPr>
          <p:cNvPr id="4" name="_x243138664" descr="EMB00000a3813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996952"/>
            <a:ext cx="5400675" cy="313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34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1D</a:t>
            </a:r>
            <a:r>
              <a:rPr lang="ko-KR" altLang="en-US" sz="3200" dirty="0"/>
              <a:t> 정규분포 </a:t>
            </a:r>
            <a:r>
              <a:rPr lang="en-US" altLang="ko-KR" sz="3200" dirty="0"/>
              <a:t>N(0, sigma)</a:t>
            </a:r>
            <a:endParaRPr lang="ko-KR" altLang="en-US" sz="32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5112568"/>
          </a:xfrm>
        </p:spPr>
        <p:txBody>
          <a:bodyPr>
            <a:noAutofit/>
          </a:bodyPr>
          <a:lstStyle/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import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numpy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 as np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import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matplotlib.pyplot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 as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신명 신명조"/>
              <a:ea typeface="신명 신명조"/>
            </a:endParaRP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def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 gauss(mu, sigma, x):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    y = 1.0/(sigma*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np.sqrt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(2 *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np.pi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 ))*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np.exp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(-((x - mu)**2)/(2*sigma**2))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    return y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FF0000"/>
                </a:solidFill>
                <a:effectLst/>
                <a:latin typeface="신명 신명조"/>
                <a:ea typeface="신명 신명조"/>
              </a:rPr>
              <a:t>mu, sigma= 0, 2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x =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np.linspace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(-4*sigma, 4*sigma,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num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=101)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y1 = gauss(mu, sigma, x)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plt.plot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(x, y1, color = "#ff0000", label = "sigma = 2")</a:t>
            </a:r>
          </a:p>
        </p:txBody>
      </p:sp>
      <p:pic>
        <p:nvPicPr>
          <p:cNvPr id="5" name="_x243136984" descr="DRW00000a3814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661248"/>
            <a:ext cx="5009174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50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1D</a:t>
            </a:r>
            <a:r>
              <a:rPr lang="ko-KR" altLang="en-US" sz="3200" dirty="0"/>
              <a:t> 정규분포 </a:t>
            </a:r>
            <a:r>
              <a:rPr lang="en-US" altLang="ko-KR" sz="3200" dirty="0"/>
              <a:t>N(0, sigma)</a:t>
            </a:r>
            <a:endParaRPr lang="ko-KR" altLang="en-US" sz="32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5112568"/>
          </a:xfrm>
        </p:spPr>
        <p:txBody>
          <a:bodyPr>
            <a:noAutofit/>
          </a:bodyPr>
          <a:lstStyle/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FF0000"/>
                </a:solidFill>
                <a:effectLst/>
                <a:latin typeface="신명 신명조"/>
                <a:ea typeface="신명 신명조"/>
              </a:rPr>
              <a:t>mu, sigma= 0, 1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y2 = gauss(mu, sigma, x)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plt.plot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(x, y2, color = "#00ff00", label = "sigma = 1")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FF0000"/>
                </a:solidFill>
                <a:effectLst/>
                <a:latin typeface="신명 신명조"/>
                <a:ea typeface="신명 신명조"/>
              </a:rPr>
              <a:t>mu, sigma= 0, 0.5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y3 = gauss(mu, sigma, x)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plt.plot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(x, y3, color = "#0000ff", label = "sigma = 0.5")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plt.title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(" Normal dist. N(0, sigma)")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plt.legend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loc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="best")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plt.savefig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신명 신명조"/>
                <a:ea typeface="신명 신명조"/>
              </a:rPr>
              <a:t>(“norm1d.png")</a:t>
            </a:r>
          </a:p>
        </p:txBody>
      </p:sp>
    </p:spTree>
    <p:extLst>
      <p:ext uri="{BB962C8B-B14F-4D97-AF65-F5344CB8AC3E}">
        <p14:creationId xmlns:p14="http://schemas.microsoft.com/office/powerpoint/2010/main" val="133422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1D</a:t>
            </a:r>
            <a:r>
              <a:rPr lang="ko-KR" altLang="en-US" sz="3200" dirty="0"/>
              <a:t> 정규분포 </a:t>
            </a:r>
            <a:r>
              <a:rPr lang="en-US" altLang="ko-KR" sz="3200" dirty="0"/>
              <a:t> </a:t>
            </a:r>
            <a:r>
              <a:rPr lang="ko-KR" altLang="en-US" sz="3200" dirty="0"/>
              <a:t>그래프</a:t>
            </a:r>
            <a:r>
              <a:rPr lang="en-US" altLang="ko-KR" sz="3200" dirty="0"/>
              <a:t> </a:t>
            </a:r>
            <a:endParaRPr lang="ko-KR" altLang="en-US" sz="3200" dirty="0"/>
          </a:p>
        </p:txBody>
      </p:sp>
      <p:pic>
        <p:nvPicPr>
          <p:cNvPr id="4" name="_x243139064" descr="EMB00000a3813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14968"/>
            <a:ext cx="4217506" cy="24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023" y="1565609"/>
            <a:ext cx="3240360" cy="2223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00" y="3947287"/>
            <a:ext cx="3432745" cy="2537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50" y="3947287"/>
            <a:ext cx="3456384" cy="27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92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/>
              <a:t>Plotting the coherence of two signals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53C8D5-EF25-4956-B644-E0596918F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56792"/>
            <a:ext cx="7560840" cy="51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2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828B5-982C-4BA5-BE0A-D77FBF3A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Plotting the coherence of two signals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5DDAD9-FC47-4B65-81AB-FEB8B60FB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16" y="1739069"/>
            <a:ext cx="8024765" cy="481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직선의 </a:t>
            </a:r>
            <a:r>
              <a:rPr lang="ko-KR" altLang="en-US" sz="3200" dirty="0" err="1"/>
              <a:t>최소자승해</a:t>
            </a:r>
            <a:endParaRPr lang="ko-KR" altLang="en-US" sz="32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12568"/>
          </a:xfrm>
        </p:spPr>
        <p:txBody>
          <a:bodyPr>
            <a:noAutofit/>
          </a:bodyPr>
          <a:lstStyle/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import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numpy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as np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import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matplotlib.pyplot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as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</a:t>
            </a:r>
            <a:endParaRPr lang="en-US" altLang="ko-KR" sz="1800" kern="0" dirty="0">
              <a:solidFill>
                <a:srgbClr val="000000"/>
              </a:solidFill>
              <a:latin typeface="신명 신명조"/>
              <a:ea typeface="신명 신명조"/>
            </a:endParaRP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x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np.linspace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(-10.0, 10.0,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num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=51)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m, c = 3, -10 # Truth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y = m*x + c    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e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np.random.normal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(0, 10.0,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x.size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) # noise 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y1 = y + e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A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np.vstack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([x,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np.ones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len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(x))]).T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p, residuals, r, s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np.linalg.lstsq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(A, y1)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m1, c1 = p  # Estimate 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y2 = m1*x + c1 </a:t>
            </a:r>
          </a:p>
        </p:txBody>
      </p:sp>
    </p:spTree>
    <p:extLst>
      <p:ext uri="{BB962C8B-B14F-4D97-AF65-F5344CB8AC3E}">
        <p14:creationId xmlns:p14="http://schemas.microsoft.com/office/powerpoint/2010/main" val="5647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직선의 </a:t>
            </a:r>
            <a:r>
              <a:rPr lang="ko-KR" altLang="en-US" sz="3200" dirty="0" err="1"/>
              <a:t>최소자승해</a:t>
            </a:r>
            <a:endParaRPr lang="ko-KR" altLang="en-US" sz="32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12568"/>
          </a:xfrm>
        </p:spPr>
        <p:txBody>
          <a:bodyPr>
            <a:noAutofit/>
          </a:bodyPr>
          <a:lstStyle/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(x, y,  "b-", label =  "y = 3x - 10")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(x, y1, "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ko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", label =  "y1 = 3x - 10 + N(0, 10.0)")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(x, y2, "r-", label =  "y2 = {:+.2f}x {:+.2f}".format(m1, c1))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plt.title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("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Leaset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square solution: residuals {:.2f}".format(residuals[0]))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plt.legend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loc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="best")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plt.savefig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(＂lineFit.png")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plt.show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9308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직선의 </a:t>
            </a:r>
            <a:r>
              <a:rPr lang="ko-KR" altLang="en-US" sz="3200" dirty="0" err="1"/>
              <a:t>최소자승해</a:t>
            </a:r>
            <a:endParaRPr lang="ko-KR" altLang="en-US" sz="3200" dirty="0"/>
          </a:p>
        </p:txBody>
      </p:sp>
      <p:pic>
        <p:nvPicPr>
          <p:cNvPr id="5" name="_x243138104" descr="EMB00000a3813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916832"/>
            <a:ext cx="4333405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45787"/>
            <a:ext cx="4014861" cy="327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38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977BC-E814-4D1D-997E-081A487E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Plotly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4E73B1-537A-4BE1-8BC7-0F7228AD7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2E0527-A91E-446B-95B8-39544207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DD6C6B-56E6-4F35-AEF8-062830F9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AE36DD-70BC-4BC5-9854-AE53FA61A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42984"/>
            <a:ext cx="6315299" cy="559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417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직선의 </a:t>
            </a:r>
            <a:r>
              <a:rPr lang="ko-KR" altLang="en-US" sz="3200" dirty="0" err="1"/>
              <a:t>최소자승해</a:t>
            </a:r>
            <a:endParaRPr lang="ko-KR" altLang="en-US" sz="32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12568"/>
          </a:xfrm>
        </p:spPr>
        <p:txBody>
          <a:bodyPr>
            <a:noAutofit/>
          </a:bodyPr>
          <a:lstStyle/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(x, y,  "b-", label =  "y = 3x - 10")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(x, y1, "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ko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", label =  "y1 = 3x - 10 + N(0, 10.0)")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(x, y2, "r-", label =  "y2 = {:+.2f}x {:+.2f}".format(m1, c1))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plt.title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("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Leaset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square solution: residuals {:.2f}".format(residuals[0]))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plt.legend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loc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="best")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plt.savefig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(＂lineFit.png")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plt.show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236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균등분포의 히스토그램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12568"/>
          </a:xfrm>
        </p:spPr>
        <p:txBody>
          <a:bodyPr>
            <a:noAutofit/>
          </a:bodyPr>
          <a:lstStyle/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import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numpy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as np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import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matplotlib.pyplot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as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</a:t>
            </a:r>
            <a:endParaRPr lang="en-US" altLang="ko-KR" sz="1800" kern="0" dirty="0">
              <a:solidFill>
                <a:srgbClr val="000000"/>
              </a:solidFill>
              <a:latin typeface="신명 신명조"/>
              <a:ea typeface="신명 신명조"/>
            </a:endParaRP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x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np.random.random_integers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(1, 10, size=1000)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n, bins, patches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plt.hist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(x, 10, normed=True, color='g')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print(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np.sum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(n*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np.diff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(bins)))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xmin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xmax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np.amin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(x),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np.amax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plt.xlim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xmin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xmax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plt.xlabel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("x")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plt.ylabel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('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Prob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(x)')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plt.title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("Histogram of U[1, 10]")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plt.show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789040"/>
            <a:ext cx="3240360" cy="2726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62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정규분포의 히스토그램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12568"/>
          </a:xfrm>
        </p:spPr>
        <p:txBody>
          <a:bodyPr>
            <a:noAutofit/>
          </a:bodyPr>
          <a:lstStyle/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import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numpy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as np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import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matplotlib.pyplot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as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</a:t>
            </a:r>
            <a:endParaRPr lang="en-US" altLang="ko-KR" sz="1800" kern="0" dirty="0">
              <a:solidFill>
                <a:srgbClr val="000000"/>
              </a:solidFill>
              <a:latin typeface="신명 신명조"/>
              <a:ea typeface="신명 신명조"/>
            </a:endParaRP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mu, sigma = 10, 1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x = mu + sigma *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np.random.randn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(10000)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n, bins, patches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plt.hist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(x, 50, normed=True, color='g', label = '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hist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')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print(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np.sum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(n*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np.diff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(bins)))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ko-KR" sz="1800" kern="0" dirty="0">
              <a:solidFill>
                <a:srgbClr val="000000"/>
              </a:solidFill>
              <a:latin typeface="신명 신명조"/>
              <a:ea typeface="신명 신명조"/>
            </a:endParaRP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pdf = n*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np.diff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(bins)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print(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np.sum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(pdf))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middle_x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= bins[:-1] +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np.diff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(bins)/2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middle_x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, pdf, 'r-', linewidth=1.5, label='pdf')</a:t>
            </a:r>
          </a:p>
        </p:txBody>
      </p:sp>
    </p:spTree>
    <p:extLst>
      <p:ext uri="{BB962C8B-B14F-4D97-AF65-F5344CB8AC3E}">
        <p14:creationId xmlns:p14="http://schemas.microsoft.com/office/powerpoint/2010/main" val="286301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정규분포의 히스토그램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12568"/>
          </a:xfrm>
        </p:spPr>
        <p:txBody>
          <a:bodyPr>
            <a:noAutofit/>
          </a:bodyPr>
          <a:lstStyle/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cdf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np.cumsum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(pdf)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#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cdf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/=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cdf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[-1]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middle_x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cdf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, 'b--', linewidth=2.5, label='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cdf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')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xmin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xmax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np.amin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(x),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np.amax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plt.xlim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xmin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xmax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plt.xlabel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("x")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plt.ylabel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('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Prob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(x)')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plt.title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("Histogram of N(10, 1) 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plt.grid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(True)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plt.legend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loc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="best")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plt.show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()</a:t>
            </a:r>
          </a:p>
        </p:txBody>
      </p:sp>
      <p:pic>
        <p:nvPicPr>
          <p:cNvPr id="4" name="_x243139304" descr="EMB00000a38139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789040"/>
            <a:ext cx="4824901" cy="278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01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산포도 그리기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12568"/>
          </a:xfrm>
        </p:spPr>
        <p:txBody>
          <a:bodyPr>
            <a:noAutofit/>
          </a:bodyPr>
          <a:lstStyle/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import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numpy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as np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import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matplotlib.pyplot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as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</a:t>
            </a:r>
            <a:endParaRPr lang="en-US" altLang="ko-KR" sz="1800" kern="0" dirty="0">
              <a:solidFill>
                <a:srgbClr val="000000"/>
              </a:solidFill>
              <a:latin typeface="신명 신명조"/>
              <a:ea typeface="신명 신명조"/>
            </a:endParaRP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ax.add_patch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patches.Rectangle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 (0.1, 0.4), 0.2, 0.2, 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fill=False,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linestyle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='dashed', linewidth=2))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plt.rc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('figure',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figsize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=(6, 6)) #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plt.rcParams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['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figure.figsize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'] = (6, 6)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fig, ax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plt.subplots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(2, 2)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fig.suptitle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("Scatter diagram")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ax[0][0].plot(x, y, "o")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ax[0][1].scatter(x, y, color='b', s=10, marker='+')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ko-KR" sz="1800" kern="0" dirty="0">
              <a:solidFill>
                <a:srgbClr val="000000"/>
              </a:solidFill>
              <a:latin typeface="신명 신명조"/>
              <a:ea typeface="신명 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192784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산포도 그리기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12568"/>
          </a:xfrm>
        </p:spPr>
        <p:txBody>
          <a:bodyPr>
            <a:noAutofit/>
          </a:bodyPr>
          <a:lstStyle/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colors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np.random.rand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(N)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ax[1][0].scatter(x, y, c=colors, s=10, marker='o', alpha=.4)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size1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np.random.random_integers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(1, 100, size=N)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ax[1][1].scatter(x, y, c=colors, s=size1, marker='o', alpha=.4)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plt.savefig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(＂scatter.png")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plt.show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ko-KR" sz="1800" kern="0" dirty="0">
              <a:solidFill>
                <a:srgbClr val="000000"/>
              </a:solidFill>
              <a:latin typeface="신명 신명조"/>
              <a:ea typeface="신명 신명조"/>
            </a:endParaRPr>
          </a:p>
        </p:txBody>
      </p:sp>
      <p:pic>
        <p:nvPicPr>
          <p:cNvPr id="4" name="_x243135464" descr="EMB00000a3813a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284984"/>
            <a:ext cx="3024336" cy="318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81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영상</a:t>
            </a:r>
            <a:r>
              <a:rPr lang="en-US" altLang="ko-KR" sz="3200" dirty="0"/>
              <a:t> </a:t>
            </a:r>
            <a:r>
              <a:rPr lang="ko-KR" altLang="en-US" sz="3200" dirty="0"/>
              <a:t>입출력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12568"/>
          </a:xfrm>
        </p:spPr>
        <p:txBody>
          <a:bodyPr>
            <a:noAutofit/>
          </a:bodyPr>
          <a:lstStyle/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import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matplotlib.pyplot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as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</a:t>
            </a:r>
            <a:endParaRPr lang="en-US" altLang="ko-KR" sz="1800" kern="0" dirty="0">
              <a:solidFill>
                <a:srgbClr val="000000"/>
              </a:solidFill>
              <a:latin typeface="신명 신명조"/>
              <a:ea typeface="신명 신명조"/>
            </a:endParaRP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import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matplotlib.image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as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img</a:t>
            </a:r>
            <a:endParaRPr lang="en-US" altLang="ko-KR" sz="1800" kern="0" dirty="0">
              <a:solidFill>
                <a:srgbClr val="000000"/>
              </a:solidFill>
              <a:latin typeface="신명 신명조"/>
              <a:ea typeface="신명 신명조"/>
            </a:endParaRP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image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img.imread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("C:/Users/Public/Pictures/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SamplePictures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/Desert.jpg")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print("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image.shape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=",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image.shape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plt.imshow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(image)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img.imsave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(＂desert1.png＂, image)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#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plt.savefig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(＂desert2.png＂)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plt.show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()</a:t>
            </a:r>
          </a:p>
        </p:txBody>
      </p:sp>
      <p:pic>
        <p:nvPicPr>
          <p:cNvPr id="5" name="_x243134984" descr="EMB00000a3813a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2924944"/>
            <a:ext cx="3328579" cy="292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68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애니메이션</a:t>
            </a:r>
            <a:r>
              <a:rPr lang="en-US" altLang="ko-KR" sz="3200" dirty="0"/>
              <a:t>: sine </a:t>
            </a:r>
            <a:r>
              <a:rPr lang="ko-KR" altLang="en-US" sz="3200" dirty="0"/>
              <a:t>그래프</a:t>
            </a:r>
            <a:r>
              <a:rPr lang="en-US" altLang="ko-KR" sz="3200" dirty="0"/>
              <a:t> </a:t>
            </a:r>
            <a:endParaRPr lang="ko-KR" altLang="en-US" sz="32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12568"/>
          </a:xfrm>
        </p:spPr>
        <p:txBody>
          <a:bodyPr>
            <a:noAutofit/>
          </a:bodyPr>
          <a:lstStyle/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import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numpy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as np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from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matplotlib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import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pyplot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as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</a:t>
            </a:r>
            <a:endParaRPr lang="en-US" altLang="ko-KR" sz="1800" kern="0" dirty="0">
              <a:solidFill>
                <a:srgbClr val="000000"/>
              </a:solidFill>
              <a:latin typeface="신명 신명조"/>
              <a:ea typeface="신명 신명조"/>
            </a:endParaRP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from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matplotlib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import animation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fig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plt.figure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ax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plt.axes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xlim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=(0, 2),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ylim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=(-2, 2))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line,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ax.plot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([], [],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lw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=2)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def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init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():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line.set_data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([], [])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return line,</a:t>
            </a:r>
          </a:p>
        </p:txBody>
      </p:sp>
    </p:spTree>
    <p:extLst>
      <p:ext uri="{BB962C8B-B14F-4D97-AF65-F5344CB8AC3E}">
        <p14:creationId xmlns:p14="http://schemas.microsoft.com/office/powerpoint/2010/main" val="256755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애니메이션</a:t>
            </a:r>
            <a:r>
              <a:rPr lang="en-US" altLang="ko-KR" sz="3200" dirty="0"/>
              <a:t>: sine </a:t>
            </a:r>
            <a:r>
              <a:rPr lang="ko-KR" altLang="en-US" sz="3200" dirty="0"/>
              <a:t>그래프</a:t>
            </a:r>
            <a:r>
              <a:rPr lang="en-US" altLang="ko-KR" sz="3200" dirty="0"/>
              <a:t> </a:t>
            </a:r>
            <a:endParaRPr lang="ko-KR" altLang="en-US" sz="32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12568"/>
          </a:xfrm>
        </p:spPr>
        <p:txBody>
          <a:bodyPr>
            <a:noAutofit/>
          </a:bodyPr>
          <a:lstStyle/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def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animate(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i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):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##    print("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i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=",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i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x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np.linspace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(0, 2, 1000)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y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np.sin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(2 *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np.pi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* (x - 0.01 *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i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))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line.set_data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(x, y)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return line,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anim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animation.FuncAnimation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(fig, animate,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init_func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=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init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,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                           frames=200, interval=20,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blit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=True)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plt.show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700808"/>
            <a:ext cx="2592288" cy="2181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08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애니메이션</a:t>
            </a:r>
            <a:r>
              <a:rPr lang="en-US" altLang="ko-KR" sz="3200" dirty="0"/>
              <a:t>: moving</a:t>
            </a:r>
            <a:r>
              <a:rPr lang="ko-KR" altLang="en-US" sz="3200" dirty="0"/>
              <a:t> </a:t>
            </a:r>
            <a:r>
              <a:rPr lang="en-US" altLang="ko-KR" sz="3200" dirty="0"/>
              <a:t>circle,  </a:t>
            </a:r>
            <a:endParaRPr lang="ko-KR" altLang="en-US" sz="32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12568"/>
          </a:xfrm>
        </p:spPr>
        <p:txBody>
          <a:bodyPr>
            <a:noAutofit/>
          </a:bodyPr>
          <a:lstStyle/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import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numpy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as np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import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matplotlib.pyplot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as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</a:t>
            </a:r>
            <a:endParaRPr lang="en-US" altLang="ko-KR" sz="1800" kern="0" dirty="0">
              <a:solidFill>
                <a:srgbClr val="000000"/>
              </a:solidFill>
              <a:latin typeface="신명 신명조"/>
              <a:ea typeface="신명 신명조"/>
            </a:endParaRP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import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matplotlib.animation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as animation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fig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plt.figure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line,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([], [], "b-o",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markersize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= 10,lw=2)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x1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np.linspace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(-5, 5,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num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=101)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y1 = 0.5*x1**3+x1**2+x1*2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xmax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xmin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= 10, -10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ymax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ymin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= max(y1), min(y1)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…… </a:t>
            </a:r>
            <a:r>
              <a:rPr lang="ko-KR" altLang="en-US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채워 보세요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17032"/>
            <a:ext cx="3348573" cy="281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41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2BCF4-D357-4412-B87B-036965AFC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plotly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ADADF3-8FD3-4A72-8ED8-5F0DF0A4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D904D6-C347-4D8A-9A5E-944F5EE2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E2A290-99B5-4DC6-B41A-BA61A7CE0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112" y="1098120"/>
            <a:ext cx="5730568" cy="56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423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Gradient Decent Alg.</a:t>
            </a:r>
            <a:endParaRPr lang="ko-KR" altLang="en-US" sz="32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12568"/>
          </a:xfrm>
        </p:spPr>
        <p:txBody>
          <a:bodyPr>
            <a:noAutofit/>
          </a:bodyPr>
          <a:lstStyle/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import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numpy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as np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import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matplotlib.pyplot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as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</a:t>
            </a:r>
            <a:endParaRPr lang="en-US" altLang="ko-KR" sz="1800" kern="0" dirty="0">
              <a:solidFill>
                <a:srgbClr val="000000"/>
              </a:solidFill>
              <a:latin typeface="신명 신명조"/>
              <a:ea typeface="신명 신명조"/>
            </a:endParaRP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x_old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= 0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x_new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= 3 # The algorithm starts at x=6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eps = 0.01  # step size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precision = 0.001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ko-KR" sz="1800" kern="0" dirty="0">
              <a:solidFill>
                <a:srgbClr val="000000"/>
              </a:solidFill>
              <a:latin typeface="신명 신명조"/>
              <a:ea typeface="신명 신명조"/>
            </a:endParaRP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def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f(x):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##  return x**4 -3*x**3 + 2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##  return (3*x - 2)*(x + 2)**2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return 2.5 + 10/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np.pi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*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np.sin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np.pi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*x/4)</a:t>
            </a:r>
          </a:p>
        </p:txBody>
      </p:sp>
    </p:spTree>
    <p:extLst>
      <p:ext uri="{BB962C8B-B14F-4D97-AF65-F5344CB8AC3E}">
        <p14:creationId xmlns:p14="http://schemas.microsoft.com/office/powerpoint/2010/main" val="370180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Gradient Decent Alg.</a:t>
            </a:r>
            <a:endParaRPr lang="ko-KR" altLang="en-US" sz="32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12568"/>
          </a:xfrm>
        </p:spPr>
        <p:txBody>
          <a:bodyPr>
            <a:noAutofit/>
          </a:bodyPr>
          <a:lstStyle/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##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def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f_prime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(x):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##    return 4 * x**3 - 9 * x**2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def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dx(f, x):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h = 0.001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return (f(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x+h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) - f(x))/h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while abs(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x_new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-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x_old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) &gt; precision: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x_old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x_new</a:t>
            </a:r>
            <a:endParaRPr lang="en-US" altLang="ko-KR" sz="1800" kern="0" dirty="0">
              <a:solidFill>
                <a:srgbClr val="000000"/>
              </a:solidFill>
              <a:latin typeface="신명 신명조"/>
              <a:ea typeface="신명 신명조"/>
            </a:endParaRP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##   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x_new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x_old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- eps *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f_prime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x_old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x_new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x_old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- eps * dx(f,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x_old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print("f(%s) = %s"%(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x_new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, f(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x_new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) ) )</a:t>
            </a:r>
          </a:p>
        </p:txBody>
      </p:sp>
    </p:spTree>
    <p:extLst>
      <p:ext uri="{BB962C8B-B14F-4D97-AF65-F5344CB8AC3E}">
        <p14:creationId xmlns:p14="http://schemas.microsoft.com/office/powerpoint/2010/main" val="376484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Gradient Decent Alg.</a:t>
            </a:r>
            <a:endParaRPr lang="ko-KR" altLang="en-US" sz="32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12568"/>
          </a:xfrm>
        </p:spPr>
        <p:txBody>
          <a:bodyPr>
            <a:noAutofit/>
          </a:bodyPr>
          <a:lstStyle/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x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np.linspace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(0, 2*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np.pi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,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num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= 101)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(x, f(x), color='blue')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##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(x, dx(f, x), color = 'red')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([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x_new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], [f(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x_new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)], "go")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plt.show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#</a:t>
            </a:r>
            <a:r>
              <a:rPr lang="ko-KR" altLang="en-US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실행결과</a:t>
            </a:r>
            <a:endParaRPr lang="en-US" altLang="ko-KR" sz="1800" kern="0" dirty="0">
              <a:solidFill>
                <a:srgbClr val="000000"/>
              </a:solidFill>
              <a:latin typeface="신명 신명조"/>
              <a:ea typeface="신명 신명조"/>
            </a:endParaRP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f(3.0176846097164773) = 4.719312422396786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f(3.0356129425749163) = 4.686963231516396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….. 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f(5.948920729447565) = -0.6805377353958311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f(5.949913589895848) = -0.6806363195365486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774" y="1700808"/>
            <a:ext cx="3484240" cy="293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962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Perceptron</a:t>
            </a:r>
            <a:endParaRPr lang="ko-KR" altLang="en-US" sz="32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12568"/>
          </a:xfrm>
        </p:spPr>
        <p:txBody>
          <a:bodyPr>
            <a:noAutofit/>
          </a:bodyPr>
          <a:lstStyle/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import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numpy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as np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from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matplotlib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import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pyplot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as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plt</a:t>
            </a:r>
            <a:endParaRPr lang="en-US" altLang="ko-KR" sz="1800" kern="0" dirty="0">
              <a:solidFill>
                <a:srgbClr val="000000"/>
              </a:solidFill>
              <a:latin typeface="신명 신명조"/>
              <a:ea typeface="신명 신명조"/>
            </a:endParaRP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def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perceptron_sgd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(X, Y):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w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np.random.rand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len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(X[0])) #w=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np.zeros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len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(X[0]))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eta = 0.1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epochs = 20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for t in range(epochs):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    for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i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, x in enumerate(X):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        if (np.dot(X[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i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], w)*Y[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i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]) &lt;= 0: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            w = w + eta*X[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i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]*Y[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i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] 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    print("t =%s: w=%s"%(t, w))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return w</a:t>
            </a:r>
          </a:p>
        </p:txBody>
      </p:sp>
    </p:spTree>
    <p:extLst>
      <p:ext uri="{BB962C8B-B14F-4D97-AF65-F5344CB8AC3E}">
        <p14:creationId xmlns:p14="http://schemas.microsoft.com/office/powerpoint/2010/main" val="139726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Perceptron</a:t>
            </a:r>
            <a:endParaRPr lang="ko-KR" altLang="en-US" sz="32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12568"/>
          </a:xfrm>
        </p:spPr>
        <p:txBody>
          <a:bodyPr>
            <a:noAutofit/>
          </a:bodyPr>
          <a:lstStyle/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#main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y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np.array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([-1,-1,1,1,1])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X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np.array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([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[-2,4,-1],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[4,1,-1],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[1, 6, -1],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[2, 4, -1],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    [6, 2, -1]])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w = 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perceptron_sgd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(</a:t>
            </a:r>
            <a:r>
              <a:rPr lang="en-US" altLang="ko-KR" sz="1800" kern="0" dirty="0" err="1">
                <a:solidFill>
                  <a:srgbClr val="000000"/>
                </a:solidFill>
                <a:latin typeface="신명 신명조"/>
                <a:ea typeface="신명 신명조"/>
              </a:rPr>
              <a:t>X,y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print(w)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# </a:t>
            </a:r>
            <a:r>
              <a:rPr lang="ko-KR" altLang="en-US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그래프를 그려 보세요</a:t>
            </a: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011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Perceptron</a:t>
            </a:r>
            <a:endParaRPr lang="ko-KR" altLang="en-US" sz="32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12568"/>
          </a:xfrm>
        </p:spPr>
        <p:txBody>
          <a:bodyPr>
            <a:noAutofit/>
          </a:bodyPr>
          <a:lstStyle/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l-PL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t =0: w=[0.57984404 0.47003589 0.61982447]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l-PL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t =1: w=[0.47984404 0.57003589 0.71982447]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l-PL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t =2: w=[0.37984404 0.67003589 0.81982447]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….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l-PL" altLang="ko-KR" sz="1800" kern="0" dirty="0">
                <a:solidFill>
                  <a:srgbClr val="000000"/>
                </a:solidFill>
                <a:latin typeface="신명 신명조"/>
                <a:ea typeface="신명 신명조"/>
              </a:rPr>
              <a:t>t =19: w=[0.17984404 0.17003589 1.01982447]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645024"/>
            <a:ext cx="3466499" cy="2916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54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466C1-1305-4041-82B6-3B4AF867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8123502-30FC-4EB1-9DA4-0DE14FE34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041390"/>
            <a:ext cx="5206380" cy="5357813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2BE09-0A86-432D-BD22-C8B97A6C1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EE718B-7376-4A19-BA40-CF1BB5793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9819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7784" y="3356992"/>
            <a:ext cx="3792602" cy="5760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28A4-919D-4AD1-9A91-E1A404D935F5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385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2CC1E-6E61-42A2-9895-67487BD6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Plotly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128FED-98EA-419D-96A9-758DE66C3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07E2FD-E698-4302-AFBB-103CFBA6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097F28-2CCD-4C8C-B16F-8D5688AD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5833BB-2568-4B1E-9363-C24536DBB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47" y="1052736"/>
            <a:ext cx="5549221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07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A9116-DC8F-4D8C-A223-E2523A03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Plotly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BF5C3-6ECC-4711-8AA4-EF8E9607A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6BA0D-2E61-40E5-A756-D81C98B8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89E0-1375-400D-84C6-D1FD621F111F}" type="datetime1">
              <a:rPr lang="ko-KR" altLang="en-US" smtClean="0"/>
              <a:t>2020-10-10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FBEF96-C750-4F53-A0EF-948416A2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4E26-A742-4F9C-9A1D-2BEC51F056E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077145-1E88-466D-8DD6-424A5B44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89" y="1064097"/>
            <a:ext cx="7147902" cy="551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87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kern="0" dirty="0" err="1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Plotly</a:t>
            </a:r>
            <a:r>
              <a:rPr lang="en-US" altLang="ko-KR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 </a:t>
            </a:r>
            <a:r>
              <a:rPr lang="ko-KR" altLang="en-US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그래프</a:t>
            </a:r>
            <a:r>
              <a:rPr lang="en-US" altLang="ko-KR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 </a:t>
            </a:r>
            <a:r>
              <a:rPr lang="ko-KR" altLang="en-US" sz="3200" b="1" kern="0" dirty="0">
                <a:solidFill>
                  <a:srgbClr val="000000"/>
                </a:solidFill>
                <a:effectLst/>
                <a:latin typeface="신명 신신명조"/>
                <a:ea typeface="신명 신신명조"/>
              </a:rPr>
              <a:t>그리기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2BA101-36AD-4422-9BA5-F04C610A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6153150" cy="521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1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3512</Words>
  <Application>Microsoft Office PowerPoint</Application>
  <PresentationFormat>화면 슬라이드 쇼(4:3)</PresentationFormat>
  <Paragraphs>419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5" baseType="lpstr">
      <vt:lpstr>Noto Sans KR</vt:lpstr>
      <vt:lpstr>맑은 고딕</vt:lpstr>
      <vt:lpstr>신명 신명조</vt:lpstr>
      <vt:lpstr>신명 신신명조</vt:lpstr>
      <vt:lpstr>함초롬바탕</vt:lpstr>
      <vt:lpstr>Arial</vt:lpstr>
      <vt:lpstr>Symbol</vt:lpstr>
      <vt:lpstr>Office 테마</vt:lpstr>
      <vt:lpstr>기계학습 및 딥러닝 처리를 위한 Plotly 및 Matplotlib 소개</vt:lpstr>
      <vt:lpstr>머신러닝과 딥러닝을 위한 Python 기본 라이블러리</vt:lpstr>
      <vt:lpstr>Plotly</vt:lpstr>
      <vt:lpstr>Plotly</vt:lpstr>
      <vt:lpstr>Plotly</vt:lpstr>
      <vt:lpstr>plotly</vt:lpstr>
      <vt:lpstr>Plotly</vt:lpstr>
      <vt:lpstr>Plotly</vt:lpstr>
      <vt:lpstr>Plotly 그래프 그리기</vt:lpstr>
      <vt:lpstr>Plotly 그래프 그리기</vt:lpstr>
      <vt:lpstr>Plotly 그래프 그리기</vt:lpstr>
      <vt:lpstr>PowerPoint 프레젠테이션</vt:lpstr>
      <vt:lpstr>Plotly 그래프 그리기</vt:lpstr>
      <vt:lpstr>Plotly 그래프 그리기</vt:lpstr>
      <vt:lpstr>Plotly 그래프 그리기</vt:lpstr>
      <vt:lpstr>PowerPoint 프레젠테이션</vt:lpstr>
      <vt:lpstr>Plotly 그래프 그리기</vt:lpstr>
      <vt:lpstr>PowerPoint 프레젠테이션</vt:lpstr>
      <vt:lpstr>PowerPoint 프레젠테이션</vt:lpstr>
      <vt:lpstr>Plotly 그래프 그리기</vt:lpstr>
      <vt:lpstr>Plotly 그래프 그리기</vt:lpstr>
      <vt:lpstr>PowerPoint 프레젠테이션</vt:lpstr>
      <vt:lpstr>PowerPoint 프레젠테이션</vt:lpstr>
      <vt:lpstr>Matplotlib</vt:lpstr>
      <vt:lpstr>Matplotlib를 이용한 그리기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라인그리기2</vt:lpstr>
      <vt:lpstr>X, Y 축의 범위 설정</vt:lpstr>
      <vt:lpstr>y=sin(x)</vt:lpstr>
      <vt:lpstr>y=sin(x)</vt:lpstr>
      <vt:lpstr>y1=sin(x), y2=cos(x), 범례생성</vt:lpstr>
      <vt:lpstr>y1=sin(x), y2=cos(x), 범례생성</vt:lpstr>
      <vt:lpstr>1D 정규분포 N(0, sigma)</vt:lpstr>
      <vt:lpstr>1D 정규분포 N(0, sigma)</vt:lpstr>
      <vt:lpstr>1D 정규분포  그래프 </vt:lpstr>
      <vt:lpstr>Plotting the coherence of two signals</vt:lpstr>
      <vt:lpstr>Plotting the coherence of two signals</vt:lpstr>
      <vt:lpstr>직선의 최소자승해</vt:lpstr>
      <vt:lpstr>직선의 최소자승해</vt:lpstr>
      <vt:lpstr>직선의 최소자승해</vt:lpstr>
      <vt:lpstr>직선의 최소자승해</vt:lpstr>
      <vt:lpstr>균등분포의 히스토그램</vt:lpstr>
      <vt:lpstr>정규분포의 히스토그램</vt:lpstr>
      <vt:lpstr>정규분포의 히스토그램</vt:lpstr>
      <vt:lpstr>산포도 그리기</vt:lpstr>
      <vt:lpstr>산포도 그리기</vt:lpstr>
      <vt:lpstr>영상 입출력</vt:lpstr>
      <vt:lpstr>애니메이션: sine 그래프 </vt:lpstr>
      <vt:lpstr>애니메이션: sine 그래프 </vt:lpstr>
      <vt:lpstr>애니메이션: moving circle,  </vt:lpstr>
      <vt:lpstr>Gradient Decent Alg.</vt:lpstr>
      <vt:lpstr>Gradient Decent Alg.</vt:lpstr>
      <vt:lpstr>Gradient Decent Alg.</vt:lpstr>
      <vt:lpstr>Perceptron</vt:lpstr>
      <vt:lpstr>Perceptron</vt:lpstr>
      <vt:lpstr>Perceptron</vt:lpstr>
      <vt:lpstr>PowerPoint 프레젠테이션</vt:lpstr>
      <vt:lpstr>감사합니다.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기계학습 및 딥러닝 처리를 위한 PANDAS 소개</dc:title>
  <dc:creator>Yoo KWAN-HEE</dc:creator>
  <cp:lastModifiedBy>Yoo KWAN-HEE</cp:lastModifiedBy>
  <cp:revision>21</cp:revision>
  <dcterms:created xsi:type="dcterms:W3CDTF">2020-10-05T14:24:08Z</dcterms:created>
  <dcterms:modified xsi:type="dcterms:W3CDTF">2020-10-10T00:50:17Z</dcterms:modified>
</cp:coreProperties>
</file>